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8" r:id="rId6"/>
    <p:sldId id="259" r:id="rId7"/>
    <p:sldId id="260" r:id="rId8"/>
    <p:sldId id="261" r:id="rId9"/>
    <p:sldId id="273" r:id="rId10"/>
    <p:sldId id="262" r:id="rId11"/>
    <p:sldId id="268" r:id="rId12"/>
    <p:sldId id="270" r:id="rId13"/>
    <p:sldId id="263" r:id="rId14"/>
    <p:sldId id="271" r:id="rId15"/>
    <p:sldId id="269" r:id="rId16"/>
    <p:sldId id="266" r:id="rId17"/>
    <p:sldId id="267" r:id="rId18"/>
    <p:sldId id="264"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1CE6A9-E32A-1B1F-D538-393107A32EC8}" v="135" dt="2024-12-11T21:49:06.948"/>
    <p1510:client id="{284C0BEC-CF3B-1DD7-B1C8-66D82EE61BDE}" v="515" dt="2024-12-11T23:25:29.601"/>
    <p1510:client id="{2ECE099F-DBCA-5701-87D4-6FEEA10FAD50}" v="1105" dt="2024-12-11T07:07:06.138"/>
    <p1510:client id="{3CDB2C6F-D678-4DE0-4B9A-3C9C49A25880}" v="279" dt="2024-12-11T21:29:30.861"/>
    <p1510:client id="{40E5D3EA-6E12-4B78-B64E-F4678D1AEB3A}" v="387" dt="2024-12-11T23:47:51.165"/>
    <p1510:client id="{49914316-5C0B-449A-45F0-994DE26175BF}" v="1543" dt="2024-12-11T23:23:12.365"/>
    <p1510:client id="{6870AECE-7018-E4F5-221C-78CBCA0E9270}" v="92" dt="2024-12-12T03:57:29.559"/>
    <p1510:client id="{7EF35001-5590-4FE8-A478-84A5DCC864DD}" v="18" dt="2024-12-11T23:35:09.459"/>
    <p1510:client id="{DB9563AF-7C5D-4A84-363E-305FBA94FD44}" v="195" dt="2024-12-11T23:36:36.8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52"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6E5F4-F9A9-F6C1-4346-6A86679D4E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FBCBF4-E915-8354-375C-B878A78C0B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07414A-64C7-2F46-FA7D-2959A7586E90}"/>
              </a:ext>
            </a:extLst>
          </p:cNvPr>
          <p:cNvSpPr>
            <a:spLocks noGrp="1"/>
          </p:cNvSpPr>
          <p:nvPr>
            <p:ph type="dt" sz="half" idx="10"/>
          </p:nvPr>
        </p:nvSpPr>
        <p:spPr/>
        <p:txBody>
          <a:bodyPr/>
          <a:lstStyle/>
          <a:p>
            <a:fld id="{31F8FB78-B01B-4E2A-899E-BEBC1E5F6433}" type="datetimeFigureOut">
              <a:rPr lang="en-US" smtClean="0"/>
              <a:t>4/25/2025</a:t>
            </a:fld>
            <a:endParaRPr lang="en-US"/>
          </a:p>
        </p:txBody>
      </p:sp>
      <p:sp>
        <p:nvSpPr>
          <p:cNvPr id="5" name="Footer Placeholder 4">
            <a:extLst>
              <a:ext uri="{FF2B5EF4-FFF2-40B4-BE49-F238E27FC236}">
                <a16:creationId xmlns:a16="http://schemas.microsoft.com/office/drawing/2014/main" id="{312184C9-B485-9DEC-FCD5-A6DF0E987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60FC4B-F593-B701-38FA-195B761F2903}"/>
              </a:ext>
            </a:extLst>
          </p:cNvPr>
          <p:cNvSpPr>
            <a:spLocks noGrp="1"/>
          </p:cNvSpPr>
          <p:nvPr>
            <p:ph type="sldNum" sz="quarter" idx="12"/>
          </p:nvPr>
        </p:nvSpPr>
        <p:spPr/>
        <p:txBody>
          <a:bodyPr/>
          <a:lstStyle/>
          <a:p>
            <a:fld id="{BDCFA8AD-7911-4D99-9D6E-FC2ECE4CBC41}" type="slidenum">
              <a:rPr lang="en-US" smtClean="0"/>
              <a:t>‹#›</a:t>
            </a:fld>
            <a:endParaRPr lang="en-US"/>
          </a:p>
        </p:txBody>
      </p:sp>
    </p:spTree>
    <p:extLst>
      <p:ext uri="{BB962C8B-B14F-4D97-AF65-F5344CB8AC3E}">
        <p14:creationId xmlns:p14="http://schemas.microsoft.com/office/powerpoint/2010/main" val="2972954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52A4C-7682-9810-4225-9FA9B727E4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6171FF-DC09-2FD7-9A50-E430C63DC5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699F3-E9EC-A5D3-5AA7-BA7DE8A10215}"/>
              </a:ext>
            </a:extLst>
          </p:cNvPr>
          <p:cNvSpPr>
            <a:spLocks noGrp="1"/>
          </p:cNvSpPr>
          <p:nvPr>
            <p:ph type="dt" sz="half" idx="10"/>
          </p:nvPr>
        </p:nvSpPr>
        <p:spPr/>
        <p:txBody>
          <a:bodyPr/>
          <a:lstStyle/>
          <a:p>
            <a:fld id="{31F8FB78-B01B-4E2A-899E-BEBC1E5F6433}" type="datetimeFigureOut">
              <a:rPr lang="en-US" smtClean="0"/>
              <a:t>4/25/2025</a:t>
            </a:fld>
            <a:endParaRPr lang="en-US"/>
          </a:p>
        </p:txBody>
      </p:sp>
      <p:sp>
        <p:nvSpPr>
          <p:cNvPr id="5" name="Footer Placeholder 4">
            <a:extLst>
              <a:ext uri="{FF2B5EF4-FFF2-40B4-BE49-F238E27FC236}">
                <a16:creationId xmlns:a16="http://schemas.microsoft.com/office/drawing/2014/main" id="{648B2794-8A9F-8516-75D5-D979D3E1E5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5DBFC1-6AFF-6EFC-C519-F9C19F10374B}"/>
              </a:ext>
            </a:extLst>
          </p:cNvPr>
          <p:cNvSpPr>
            <a:spLocks noGrp="1"/>
          </p:cNvSpPr>
          <p:nvPr>
            <p:ph type="sldNum" sz="quarter" idx="12"/>
          </p:nvPr>
        </p:nvSpPr>
        <p:spPr/>
        <p:txBody>
          <a:bodyPr/>
          <a:lstStyle/>
          <a:p>
            <a:fld id="{BDCFA8AD-7911-4D99-9D6E-FC2ECE4CBC41}" type="slidenum">
              <a:rPr lang="en-US" smtClean="0"/>
              <a:t>‹#›</a:t>
            </a:fld>
            <a:endParaRPr lang="en-US"/>
          </a:p>
        </p:txBody>
      </p:sp>
    </p:spTree>
    <p:extLst>
      <p:ext uri="{BB962C8B-B14F-4D97-AF65-F5344CB8AC3E}">
        <p14:creationId xmlns:p14="http://schemas.microsoft.com/office/powerpoint/2010/main" val="172445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FB564D-8226-E001-684B-AABCF56B42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11BA3E-F699-FFA6-2A61-D4108FDA85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398CDA-EB88-035E-65CC-805CA6E37A5C}"/>
              </a:ext>
            </a:extLst>
          </p:cNvPr>
          <p:cNvSpPr>
            <a:spLocks noGrp="1"/>
          </p:cNvSpPr>
          <p:nvPr>
            <p:ph type="dt" sz="half" idx="10"/>
          </p:nvPr>
        </p:nvSpPr>
        <p:spPr/>
        <p:txBody>
          <a:bodyPr/>
          <a:lstStyle/>
          <a:p>
            <a:fld id="{31F8FB78-B01B-4E2A-899E-BEBC1E5F6433}" type="datetimeFigureOut">
              <a:rPr lang="en-US" smtClean="0"/>
              <a:t>4/25/2025</a:t>
            </a:fld>
            <a:endParaRPr lang="en-US"/>
          </a:p>
        </p:txBody>
      </p:sp>
      <p:sp>
        <p:nvSpPr>
          <p:cNvPr id="5" name="Footer Placeholder 4">
            <a:extLst>
              <a:ext uri="{FF2B5EF4-FFF2-40B4-BE49-F238E27FC236}">
                <a16:creationId xmlns:a16="http://schemas.microsoft.com/office/drawing/2014/main" id="{86FCCC03-3103-1237-B52D-5345A7063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8EA4A9-4B0D-5558-C97D-D20DE440017A}"/>
              </a:ext>
            </a:extLst>
          </p:cNvPr>
          <p:cNvSpPr>
            <a:spLocks noGrp="1"/>
          </p:cNvSpPr>
          <p:nvPr>
            <p:ph type="sldNum" sz="quarter" idx="12"/>
          </p:nvPr>
        </p:nvSpPr>
        <p:spPr/>
        <p:txBody>
          <a:bodyPr/>
          <a:lstStyle/>
          <a:p>
            <a:fld id="{BDCFA8AD-7911-4D99-9D6E-FC2ECE4CBC41}" type="slidenum">
              <a:rPr lang="en-US" smtClean="0"/>
              <a:t>‹#›</a:t>
            </a:fld>
            <a:endParaRPr lang="en-US"/>
          </a:p>
        </p:txBody>
      </p:sp>
    </p:spTree>
    <p:extLst>
      <p:ext uri="{BB962C8B-B14F-4D97-AF65-F5344CB8AC3E}">
        <p14:creationId xmlns:p14="http://schemas.microsoft.com/office/powerpoint/2010/main" val="29748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DA75F-1B51-E813-AA56-CFFD4C20CE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C02880-1F53-6417-2564-36EC9B15A7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8B87A-8685-DBF8-BBEF-113AA47353BF}"/>
              </a:ext>
            </a:extLst>
          </p:cNvPr>
          <p:cNvSpPr>
            <a:spLocks noGrp="1"/>
          </p:cNvSpPr>
          <p:nvPr>
            <p:ph type="dt" sz="half" idx="10"/>
          </p:nvPr>
        </p:nvSpPr>
        <p:spPr/>
        <p:txBody>
          <a:bodyPr/>
          <a:lstStyle/>
          <a:p>
            <a:fld id="{31F8FB78-B01B-4E2A-899E-BEBC1E5F6433}" type="datetimeFigureOut">
              <a:rPr lang="en-US" smtClean="0"/>
              <a:t>4/25/2025</a:t>
            </a:fld>
            <a:endParaRPr lang="en-US"/>
          </a:p>
        </p:txBody>
      </p:sp>
      <p:sp>
        <p:nvSpPr>
          <p:cNvPr id="5" name="Footer Placeholder 4">
            <a:extLst>
              <a:ext uri="{FF2B5EF4-FFF2-40B4-BE49-F238E27FC236}">
                <a16:creationId xmlns:a16="http://schemas.microsoft.com/office/drawing/2014/main" id="{277D8DA3-332F-B7BE-7AFD-9746532D32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6256BD-00EE-7474-2ECD-193E04708E4D}"/>
              </a:ext>
            </a:extLst>
          </p:cNvPr>
          <p:cNvSpPr>
            <a:spLocks noGrp="1"/>
          </p:cNvSpPr>
          <p:nvPr>
            <p:ph type="sldNum" sz="quarter" idx="12"/>
          </p:nvPr>
        </p:nvSpPr>
        <p:spPr/>
        <p:txBody>
          <a:bodyPr/>
          <a:lstStyle/>
          <a:p>
            <a:fld id="{BDCFA8AD-7911-4D99-9D6E-FC2ECE4CBC41}" type="slidenum">
              <a:rPr lang="en-US" smtClean="0"/>
              <a:t>‹#›</a:t>
            </a:fld>
            <a:endParaRPr lang="en-US"/>
          </a:p>
        </p:txBody>
      </p:sp>
    </p:spTree>
    <p:extLst>
      <p:ext uri="{BB962C8B-B14F-4D97-AF65-F5344CB8AC3E}">
        <p14:creationId xmlns:p14="http://schemas.microsoft.com/office/powerpoint/2010/main" val="3299168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4F258-0108-14AF-4A26-6C83D18C15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381A05-D284-1567-E5E9-4D7AE9F6BB5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513AE-8265-2918-F217-E7E60029583B}"/>
              </a:ext>
            </a:extLst>
          </p:cNvPr>
          <p:cNvSpPr>
            <a:spLocks noGrp="1"/>
          </p:cNvSpPr>
          <p:nvPr>
            <p:ph type="dt" sz="half" idx="10"/>
          </p:nvPr>
        </p:nvSpPr>
        <p:spPr/>
        <p:txBody>
          <a:bodyPr/>
          <a:lstStyle/>
          <a:p>
            <a:fld id="{31F8FB78-B01B-4E2A-899E-BEBC1E5F6433}" type="datetimeFigureOut">
              <a:rPr lang="en-US" smtClean="0"/>
              <a:t>4/25/2025</a:t>
            </a:fld>
            <a:endParaRPr lang="en-US"/>
          </a:p>
        </p:txBody>
      </p:sp>
      <p:sp>
        <p:nvSpPr>
          <p:cNvPr id="5" name="Footer Placeholder 4">
            <a:extLst>
              <a:ext uri="{FF2B5EF4-FFF2-40B4-BE49-F238E27FC236}">
                <a16:creationId xmlns:a16="http://schemas.microsoft.com/office/drawing/2014/main" id="{BCB5CEEF-C5F7-3554-C87F-51C7E29BED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219D2-9947-EE6D-C35B-2DF03FCC8C0C}"/>
              </a:ext>
            </a:extLst>
          </p:cNvPr>
          <p:cNvSpPr>
            <a:spLocks noGrp="1"/>
          </p:cNvSpPr>
          <p:nvPr>
            <p:ph type="sldNum" sz="quarter" idx="12"/>
          </p:nvPr>
        </p:nvSpPr>
        <p:spPr/>
        <p:txBody>
          <a:bodyPr/>
          <a:lstStyle/>
          <a:p>
            <a:fld id="{BDCFA8AD-7911-4D99-9D6E-FC2ECE4CBC41}" type="slidenum">
              <a:rPr lang="en-US" smtClean="0"/>
              <a:t>‹#›</a:t>
            </a:fld>
            <a:endParaRPr lang="en-US"/>
          </a:p>
        </p:txBody>
      </p:sp>
    </p:spTree>
    <p:extLst>
      <p:ext uri="{BB962C8B-B14F-4D97-AF65-F5344CB8AC3E}">
        <p14:creationId xmlns:p14="http://schemas.microsoft.com/office/powerpoint/2010/main" val="2357584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79815-E489-B754-8DB2-51F5C2B86E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626190-F1BB-1E8F-4122-50B700C666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CB85BA-036A-696A-F0F3-E8215EDA0D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30890C-5A82-AD39-25B1-CC555E2579C3}"/>
              </a:ext>
            </a:extLst>
          </p:cNvPr>
          <p:cNvSpPr>
            <a:spLocks noGrp="1"/>
          </p:cNvSpPr>
          <p:nvPr>
            <p:ph type="dt" sz="half" idx="10"/>
          </p:nvPr>
        </p:nvSpPr>
        <p:spPr/>
        <p:txBody>
          <a:bodyPr/>
          <a:lstStyle/>
          <a:p>
            <a:fld id="{31F8FB78-B01B-4E2A-899E-BEBC1E5F6433}" type="datetimeFigureOut">
              <a:rPr lang="en-US" smtClean="0"/>
              <a:t>4/25/2025</a:t>
            </a:fld>
            <a:endParaRPr lang="en-US"/>
          </a:p>
        </p:txBody>
      </p:sp>
      <p:sp>
        <p:nvSpPr>
          <p:cNvPr id="6" name="Footer Placeholder 5">
            <a:extLst>
              <a:ext uri="{FF2B5EF4-FFF2-40B4-BE49-F238E27FC236}">
                <a16:creationId xmlns:a16="http://schemas.microsoft.com/office/drawing/2014/main" id="{4C57108C-6E61-61C6-B0B7-6F8164C49C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1EA5EC-C9B7-C5FB-AF96-B9EBB502581C}"/>
              </a:ext>
            </a:extLst>
          </p:cNvPr>
          <p:cNvSpPr>
            <a:spLocks noGrp="1"/>
          </p:cNvSpPr>
          <p:nvPr>
            <p:ph type="sldNum" sz="quarter" idx="12"/>
          </p:nvPr>
        </p:nvSpPr>
        <p:spPr/>
        <p:txBody>
          <a:bodyPr/>
          <a:lstStyle/>
          <a:p>
            <a:fld id="{BDCFA8AD-7911-4D99-9D6E-FC2ECE4CBC41}" type="slidenum">
              <a:rPr lang="en-US" smtClean="0"/>
              <a:t>‹#›</a:t>
            </a:fld>
            <a:endParaRPr lang="en-US"/>
          </a:p>
        </p:txBody>
      </p:sp>
    </p:spTree>
    <p:extLst>
      <p:ext uri="{BB962C8B-B14F-4D97-AF65-F5344CB8AC3E}">
        <p14:creationId xmlns:p14="http://schemas.microsoft.com/office/powerpoint/2010/main" val="3936662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5EF53-D7DB-265D-8EEC-F8C9A05A11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BC042C-FCA7-21AD-38E1-55F351A7A4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B8A0F8-9B74-CD49-E706-7D57181081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191ACA-335B-D444-5F13-E875FA7C27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75E6D6-5707-FE70-F91C-2210EEED3C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E376E7-989B-68FA-F4FF-4B2261C834D1}"/>
              </a:ext>
            </a:extLst>
          </p:cNvPr>
          <p:cNvSpPr>
            <a:spLocks noGrp="1"/>
          </p:cNvSpPr>
          <p:nvPr>
            <p:ph type="dt" sz="half" idx="10"/>
          </p:nvPr>
        </p:nvSpPr>
        <p:spPr/>
        <p:txBody>
          <a:bodyPr/>
          <a:lstStyle/>
          <a:p>
            <a:fld id="{31F8FB78-B01B-4E2A-899E-BEBC1E5F6433}" type="datetimeFigureOut">
              <a:rPr lang="en-US" smtClean="0"/>
              <a:t>4/25/2025</a:t>
            </a:fld>
            <a:endParaRPr lang="en-US"/>
          </a:p>
        </p:txBody>
      </p:sp>
      <p:sp>
        <p:nvSpPr>
          <p:cNvPr id="8" name="Footer Placeholder 7">
            <a:extLst>
              <a:ext uri="{FF2B5EF4-FFF2-40B4-BE49-F238E27FC236}">
                <a16:creationId xmlns:a16="http://schemas.microsoft.com/office/drawing/2014/main" id="{83609A8F-59D2-1C46-B13C-3120EE1634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68EC5D-CA14-51BC-1C7F-AD3B8BBE283D}"/>
              </a:ext>
            </a:extLst>
          </p:cNvPr>
          <p:cNvSpPr>
            <a:spLocks noGrp="1"/>
          </p:cNvSpPr>
          <p:nvPr>
            <p:ph type="sldNum" sz="quarter" idx="12"/>
          </p:nvPr>
        </p:nvSpPr>
        <p:spPr/>
        <p:txBody>
          <a:bodyPr/>
          <a:lstStyle/>
          <a:p>
            <a:fld id="{BDCFA8AD-7911-4D99-9D6E-FC2ECE4CBC41}" type="slidenum">
              <a:rPr lang="en-US" smtClean="0"/>
              <a:t>‹#›</a:t>
            </a:fld>
            <a:endParaRPr lang="en-US"/>
          </a:p>
        </p:txBody>
      </p:sp>
    </p:spTree>
    <p:extLst>
      <p:ext uri="{BB962C8B-B14F-4D97-AF65-F5344CB8AC3E}">
        <p14:creationId xmlns:p14="http://schemas.microsoft.com/office/powerpoint/2010/main" val="781207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1853-B7C5-F2BD-1192-9901E38E83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51874B-70B6-6E6D-6383-D05350490F5E}"/>
              </a:ext>
            </a:extLst>
          </p:cNvPr>
          <p:cNvSpPr>
            <a:spLocks noGrp="1"/>
          </p:cNvSpPr>
          <p:nvPr>
            <p:ph type="dt" sz="half" idx="10"/>
          </p:nvPr>
        </p:nvSpPr>
        <p:spPr/>
        <p:txBody>
          <a:bodyPr/>
          <a:lstStyle/>
          <a:p>
            <a:fld id="{31F8FB78-B01B-4E2A-899E-BEBC1E5F6433}" type="datetimeFigureOut">
              <a:rPr lang="en-US" smtClean="0"/>
              <a:t>4/25/2025</a:t>
            </a:fld>
            <a:endParaRPr lang="en-US"/>
          </a:p>
        </p:txBody>
      </p:sp>
      <p:sp>
        <p:nvSpPr>
          <p:cNvPr id="4" name="Footer Placeholder 3">
            <a:extLst>
              <a:ext uri="{FF2B5EF4-FFF2-40B4-BE49-F238E27FC236}">
                <a16:creationId xmlns:a16="http://schemas.microsoft.com/office/drawing/2014/main" id="{FDA4F78B-8BDD-D444-A798-9287C4BCAE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3D860E-219E-684A-9FD4-598F147F7BF6}"/>
              </a:ext>
            </a:extLst>
          </p:cNvPr>
          <p:cNvSpPr>
            <a:spLocks noGrp="1"/>
          </p:cNvSpPr>
          <p:nvPr>
            <p:ph type="sldNum" sz="quarter" idx="12"/>
          </p:nvPr>
        </p:nvSpPr>
        <p:spPr/>
        <p:txBody>
          <a:bodyPr/>
          <a:lstStyle/>
          <a:p>
            <a:fld id="{BDCFA8AD-7911-4D99-9D6E-FC2ECE4CBC41}" type="slidenum">
              <a:rPr lang="en-US" smtClean="0"/>
              <a:t>‹#›</a:t>
            </a:fld>
            <a:endParaRPr lang="en-US"/>
          </a:p>
        </p:txBody>
      </p:sp>
    </p:spTree>
    <p:extLst>
      <p:ext uri="{BB962C8B-B14F-4D97-AF65-F5344CB8AC3E}">
        <p14:creationId xmlns:p14="http://schemas.microsoft.com/office/powerpoint/2010/main" val="2462654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D30D28-9027-7AF5-F6E0-993D69B9F5F9}"/>
              </a:ext>
            </a:extLst>
          </p:cNvPr>
          <p:cNvSpPr>
            <a:spLocks noGrp="1"/>
          </p:cNvSpPr>
          <p:nvPr>
            <p:ph type="dt" sz="half" idx="10"/>
          </p:nvPr>
        </p:nvSpPr>
        <p:spPr/>
        <p:txBody>
          <a:bodyPr/>
          <a:lstStyle/>
          <a:p>
            <a:fld id="{31F8FB78-B01B-4E2A-899E-BEBC1E5F6433}" type="datetimeFigureOut">
              <a:rPr lang="en-US" smtClean="0"/>
              <a:t>4/25/2025</a:t>
            </a:fld>
            <a:endParaRPr lang="en-US"/>
          </a:p>
        </p:txBody>
      </p:sp>
      <p:sp>
        <p:nvSpPr>
          <p:cNvPr id="3" name="Footer Placeholder 2">
            <a:extLst>
              <a:ext uri="{FF2B5EF4-FFF2-40B4-BE49-F238E27FC236}">
                <a16:creationId xmlns:a16="http://schemas.microsoft.com/office/drawing/2014/main" id="{1D6F0D50-050D-51A2-384F-7DA1FC9F52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6E0111-ED38-478A-732E-1647BDFB0353}"/>
              </a:ext>
            </a:extLst>
          </p:cNvPr>
          <p:cNvSpPr>
            <a:spLocks noGrp="1"/>
          </p:cNvSpPr>
          <p:nvPr>
            <p:ph type="sldNum" sz="quarter" idx="12"/>
          </p:nvPr>
        </p:nvSpPr>
        <p:spPr/>
        <p:txBody>
          <a:bodyPr/>
          <a:lstStyle/>
          <a:p>
            <a:fld id="{BDCFA8AD-7911-4D99-9D6E-FC2ECE4CBC41}" type="slidenum">
              <a:rPr lang="en-US" smtClean="0"/>
              <a:t>‹#›</a:t>
            </a:fld>
            <a:endParaRPr lang="en-US"/>
          </a:p>
        </p:txBody>
      </p:sp>
    </p:spTree>
    <p:extLst>
      <p:ext uri="{BB962C8B-B14F-4D97-AF65-F5344CB8AC3E}">
        <p14:creationId xmlns:p14="http://schemas.microsoft.com/office/powerpoint/2010/main" val="208463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19D65-C30D-06AC-5028-8AFC705E74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640F5F-DB54-4673-CDF2-B27D45F5C3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1EA6F7-626C-34DE-2F07-38A7C487BA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FD7C16-9E64-CB86-F763-14776FF61D7A}"/>
              </a:ext>
            </a:extLst>
          </p:cNvPr>
          <p:cNvSpPr>
            <a:spLocks noGrp="1"/>
          </p:cNvSpPr>
          <p:nvPr>
            <p:ph type="dt" sz="half" idx="10"/>
          </p:nvPr>
        </p:nvSpPr>
        <p:spPr/>
        <p:txBody>
          <a:bodyPr/>
          <a:lstStyle/>
          <a:p>
            <a:fld id="{31F8FB78-B01B-4E2A-899E-BEBC1E5F6433}" type="datetimeFigureOut">
              <a:rPr lang="en-US" smtClean="0"/>
              <a:t>4/25/2025</a:t>
            </a:fld>
            <a:endParaRPr lang="en-US"/>
          </a:p>
        </p:txBody>
      </p:sp>
      <p:sp>
        <p:nvSpPr>
          <p:cNvPr id="6" name="Footer Placeholder 5">
            <a:extLst>
              <a:ext uri="{FF2B5EF4-FFF2-40B4-BE49-F238E27FC236}">
                <a16:creationId xmlns:a16="http://schemas.microsoft.com/office/drawing/2014/main" id="{8CDE9DE7-2C28-C9DE-928E-BA7968FC39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780224-971F-9FBA-BC7A-65FC38403220}"/>
              </a:ext>
            </a:extLst>
          </p:cNvPr>
          <p:cNvSpPr>
            <a:spLocks noGrp="1"/>
          </p:cNvSpPr>
          <p:nvPr>
            <p:ph type="sldNum" sz="quarter" idx="12"/>
          </p:nvPr>
        </p:nvSpPr>
        <p:spPr/>
        <p:txBody>
          <a:bodyPr/>
          <a:lstStyle/>
          <a:p>
            <a:fld id="{BDCFA8AD-7911-4D99-9D6E-FC2ECE4CBC41}" type="slidenum">
              <a:rPr lang="en-US" smtClean="0"/>
              <a:t>‹#›</a:t>
            </a:fld>
            <a:endParaRPr lang="en-US"/>
          </a:p>
        </p:txBody>
      </p:sp>
    </p:spTree>
    <p:extLst>
      <p:ext uri="{BB962C8B-B14F-4D97-AF65-F5344CB8AC3E}">
        <p14:creationId xmlns:p14="http://schemas.microsoft.com/office/powerpoint/2010/main" val="1920078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5EC00-79BC-6872-4823-919C54EBF6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A8B6EA-2BB6-4CAF-2059-499D653239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013D07-0142-A12E-7151-5B98BD6BBC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1E9CF5-1EBA-15D5-AA26-2BC60F8635F5}"/>
              </a:ext>
            </a:extLst>
          </p:cNvPr>
          <p:cNvSpPr>
            <a:spLocks noGrp="1"/>
          </p:cNvSpPr>
          <p:nvPr>
            <p:ph type="dt" sz="half" idx="10"/>
          </p:nvPr>
        </p:nvSpPr>
        <p:spPr/>
        <p:txBody>
          <a:bodyPr/>
          <a:lstStyle/>
          <a:p>
            <a:fld id="{31F8FB78-B01B-4E2A-899E-BEBC1E5F6433}" type="datetimeFigureOut">
              <a:rPr lang="en-US" smtClean="0"/>
              <a:t>4/25/2025</a:t>
            </a:fld>
            <a:endParaRPr lang="en-US"/>
          </a:p>
        </p:txBody>
      </p:sp>
      <p:sp>
        <p:nvSpPr>
          <p:cNvPr id="6" name="Footer Placeholder 5">
            <a:extLst>
              <a:ext uri="{FF2B5EF4-FFF2-40B4-BE49-F238E27FC236}">
                <a16:creationId xmlns:a16="http://schemas.microsoft.com/office/drawing/2014/main" id="{E2F7FD66-E91E-6A9A-905E-C219A46AB7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3BD02A-0580-0156-9207-0375893153BD}"/>
              </a:ext>
            </a:extLst>
          </p:cNvPr>
          <p:cNvSpPr>
            <a:spLocks noGrp="1"/>
          </p:cNvSpPr>
          <p:nvPr>
            <p:ph type="sldNum" sz="quarter" idx="12"/>
          </p:nvPr>
        </p:nvSpPr>
        <p:spPr/>
        <p:txBody>
          <a:bodyPr/>
          <a:lstStyle/>
          <a:p>
            <a:fld id="{BDCFA8AD-7911-4D99-9D6E-FC2ECE4CBC41}" type="slidenum">
              <a:rPr lang="en-US" smtClean="0"/>
              <a:t>‹#›</a:t>
            </a:fld>
            <a:endParaRPr lang="en-US"/>
          </a:p>
        </p:txBody>
      </p:sp>
    </p:spTree>
    <p:extLst>
      <p:ext uri="{BB962C8B-B14F-4D97-AF65-F5344CB8AC3E}">
        <p14:creationId xmlns:p14="http://schemas.microsoft.com/office/powerpoint/2010/main" val="1878986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EFE4C-0E25-4D9A-12AD-62B9929B64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54C7D2-B31F-4E23-5EA7-0D666913F7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AFF93F-B3BA-7478-4890-E23706D5B0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1F8FB78-B01B-4E2A-899E-BEBC1E5F6433}" type="datetimeFigureOut">
              <a:rPr lang="en-US" smtClean="0"/>
              <a:t>4/25/2025</a:t>
            </a:fld>
            <a:endParaRPr lang="en-US"/>
          </a:p>
        </p:txBody>
      </p:sp>
      <p:sp>
        <p:nvSpPr>
          <p:cNvPr id="5" name="Footer Placeholder 4">
            <a:extLst>
              <a:ext uri="{FF2B5EF4-FFF2-40B4-BE49-F238E27FC236}">
                <a16:creationId xmlns:a16="http://schemas.microsoft.com/office/drawing/2014/main" id="{EF07650E-F3F4-6EB9-1FAE-6FEA3E69CE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93C1D83-A008-0C15-33EE-96AD007B34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CFA8AD-7911-4D99-9D6E-FC2ECE4CBC41}" type="slidenum">
              <a:rPr lang="en-US" smtClean="0"/>
              <a:t>‹#›</a:t>
            </a:fld>
            <a:endParaRPr lang="en-US"/>
          </a:p>
        </p:txBody>
      </p:sp>
    </p:spTree>
    <p:extLst>
      <p:ext uri="{BB962C8B-B14F-4D97-AF65-F5344CB8AC3E}">
        <p14:creationId xmlns:p14="http://schemas.microsoft.com/office/powerpoint/2010/main" val="1676646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1BB94-A8D9-BFF8-9A76-25ED03934AB0}"/>
              </a:ext>
            </a:extLst>
          </p:cNvPr>
          <p:cNvSpPr>
            <a:spLocks noGrp="1"/>
          </p:cNvSpPr>
          <p:nvPr>
            <p:ph type="ctrTitle"/>
          </p:nvPr>
        </p:nvSpPr>
        <p:spPr/>
        <p:txBody>
          <a:bodyPr/>
          <a:lstStyle/>
          <a:p>
            <a:r>
              <a:rPr lang="en-US"/>
              <a:t>SECON Robot 2025</a:t>
            </a:r>
            <a:br>
              <a:rPr lang="en-US"/>
            </a:br>
            <a:r>
              <a:rPr lang="en-US"/>
              <a:t>Detail Design Presentation</a:t>
            </a:r>
          </a:p>
        </p:txBody>
      </p:sp>
      <p:sp>
        <p:nvSpPr>
          <p:cNvPr id="3" name="Subtitle 2">
            <a:extLst>
              <a:ext uri="{FF2B5EF4-FFF2-40B4-BE49-F238E27FC236}">
                <a16:creationId xmlns:a16="http://schemas.microsoft.com/office/drawing/2014/main" id="{4FFFAAAA-CE7B-275D-062A-81A8D7925AFA}"/>
              </a:ext>
            </a:extLst>
          </p:cNvPr>
          <p:cNvSpPr>
            <a:spLocks noGrp="1"/>
          </p:cNvSpPr>
          <p:nvPr>
            <p:ph type="subTitle" idx="1"/>
          </p:nvPr>
        </p:nvSpPr>
        <p:spPr/>
        <p:txBody>
          <a:bodyPr/>
          <a:lstStyle/>
          <a:p>
            <a:r>
              <a:rPr lang="en-US"/>
              <a:t>Presented by: Sean Borchers, Alexander Cruz, Samuel Hunter, Alejandro Moore,  and Dakota Moye</a:t>
            </a:r>
          </a:p>
        </p:txBody>
      </p:sp>
    </p:spTree>
    <p:extLst>
      <p:ext uri="{BB962C8B-B14F-4D97-AF65-F5344CB8AC3E}">
        <p14:creationId xmlns:p14="http://schemas.microsoft.com/office/powerpoint/2010/main" val="386037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5629-8B68-48EF-293D-03FD283BAA1B}"/>
              </a:ext>
            </a:extLst>
          </p:cNvPr>
          <p:cNvSpPr>
            <a:spLocks noGrp="1"/>
          </p:cNvSpPr>
          <p:nvPr>
            <p:ph type="title"/>
          </p:nvPr>
        </p:nvSpPr>
        <p:spPr/>
        <p:txBody>
          <a:bodyPr/>
          <a:lstStyle/>
          <a:p>
            <a:r>
              <a:rPr lang="en-US"/>
              <a:t>Motor Control Subsystem</a:t>
            </a:r>
          </a:p>
        </p:txBody>
      </p:sp>
      <p:pic>
        <p:nvPicPr>
          <p:cNvPr id="4" name="Content Placeholder 3" descr="Model_Drivetrain">
            <a:extLst>
              <a:ext uri="{FF2B5EF4-FFF2-40B4-BE49-F238E27FC236}">
                <a16:creationId xmlns:a16="http://schemas.microsoft.com/office/drawing/2014/main" id="{8C46DF88-DA9C-1475-B165-75C012E4D70C}"/>
              </a:ext>
            </a:extLst>
          </p:cNvPr>
          <p:cNvPicPr>
            <a:picLocks noGrp="1" noChangeAspect="1"/>
          </p:cNvPicPr>
          <p:nvPr>
            <p:ph idx="1"/>
          </p:nvPr>
        </p:nvPicPr>
        <p:blipFill>
          <a:blip r:embed="rId2"/>
          <a:stretch>
            <a:fillRect/>
          </a:stretch>
        </p:blipFill>
        <p:spPr>
          <a:xfrm>
            <a:off x="8251371" y="2674411"/>
            <a:ext cx="3935868" cy="2163909"/>
          </a:xfrm>
        </p:spPr>
      </p:pic>
      <p:pic>
        <p:nvPicPr>
          <p:cNvPr id="5" name="Picture 4" descr="Model_Auger">
            <a:extLst>
              <a:ext uri="{FF2B5EF4-FFF2-40B4-BE49-F238E27FC236}">
                <a16:creationId xmlns:a16="http://schemas.microsoft.com/office/drawing/2014/main" id="{7DB0C939-DF7F-EC72-BA85-14BDB4729FBD}"/>
              </a:ext>
            </a:extLst>
          </p:cNvPr>
          <p:cNvPicPr>
            <a:picLocks noChangeAspect="1"/>
          </p:cNvPicPr>
          <p:nvPr/>
        </p:nvPicPr>
        <p:blipFill>
          <a:blip r:embed="rId3"/>
          <a:stretch>
            <a:fillRect/>
          </a:stretch>
        </p:blipFill>
        <p:spPr>
          <a:xfrm>
            <a:off x="8240486" y="4830078"/>
            <a:ext cx="3940626" cy="2031100"/>
          </a:xfrm>
          <a:prstGeom prst="rect">
            <a:avLst/>
          </a:prstGeom>
        </p:spPr>
      </p:pic>
      <p:pic>
        <p:nvPicPr>
          <p:cNvPr id="6" name="Picture 5" descr="A green circuit board with several small chips&#10;&#10;Description automatically generated">
            <a:extLst>
              <a:ext uri="{FF2B5EF4-FFF2-40B4-BE49-F238E27FC236}">
                <a16:creationId xmlns:a16="http://schemas.microsoft.com/office/drawing/2014/main" id="{FD0B5CE7-417F-E0D0-41DB-F548615568D0}"/>
              </a:ext>
            </a:extLst>
          </p:cNvPr>
          <p:cNvPicPr>
            <a:picLocks noChangeAspect="1"/>
          </p:cNvPicPr>
          <p:nvPr/>
        </p:nvPicPr>
        <p:blipFill>
          <a:blip r:embed="rId4"/>
          <a:srcRect l="397" r="-397" b="2488"/>
          <a:stretch/>
        </p:blipFill>
        <p:spPr>
          <a:xfrm>
            <a:off x="8850086" y="524691"/>
            <a:ext cx="2743201" cy="2139970"/>
          </a:xfrm>
          <a:prstGeom prst="rect">
            <a:avLst/>
          </a:prstGeom>
        </p:spPr>
      </p:pic>
      <p:sp>
        <p:nvSpPr>
          <p:cNvPr id="8" name="TextBox 7">
            <a:extLst>
              <a:ext uri="{FF2B5EF4-FFF2-40B4-BE49-F238E27FC236}">
                <a16:creationId xmlns:a16="http://schemas.microsoft.com/office/drawing/2014/main" id="{A599C17E-4EBC-AC04-B876-B2EEBE0566E3}"/>
              </a:ext>
            </a:extLst>
          </p:cNvPr>
          <p:cNvSpPr txBox="1"/>
          <p:nvPr/>
        </p:nvSpPr>
        <p:spPr>
          <a:xfrm>
            <a:off x="1377084" y="1591546"/>
            <a:ext cx="4726112" cy="6878806"/>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300"/>
              <a:t>Motorized Mechanisms</a:t>
            </a:r>
          </a:p>
          <a:p>
            <a:pPr marL="742950" lvl="1" indent="-285750">
              <a:buFont typeface="Arial" panose="020B0604020202020204" pitchFamily="34" charset="0"/>
              <a:buChar char="•"/>
            </a:pPr>
            <a:r>
              <a:rPr lang="en-US" sz="1300"/>
              <a:t>Drivetrain (PID Control)</a:t>
            </a:r>
          </a:p>
          <a:p>
            <a:pPr marL="742950" lvl="1" indent="-285750">
              <a:buFont typeface="Arial" panose="020B0604020202020204" pitchFamily="34" charset="0"/>
              <a:buChar char="•"/>
            </a:pPr>
            <a:r>
              <a:rPr lang="en-US" sz="1300"/>
              <a:t>Cosmic Shipping Container Arm</a:t>
            </a:r>
          </a:p>
          <a:p>
            <a:pPr marL="742950" lvl="1" indent="-285750">
              <a:buFont typeface="Arial" panose="020B0604020202020204" pitchFamily="34" charset="0"/>
              <a:buChar char="•"/>
            </a:pPr>
            <a:r>
              <a:rPr lang="en-US" sz="1300"/>
              <a:t>Material Collection Process</a:t>
            </a:r>
          </a:p>
          <a:p>
            <a:pPr marL="1200150" lvl="2" indent="-285750">
              <a:buFont typeface="Arial"/>
              <a:buChar char="•"/>
            </a:pPr>
            <a:r>
              <a:rPr lang="en-US" sz="1300"/>
              <a:t>Roller and Auger</a:t>
            </a:r>
            <a:endParaRPr lang="en-US"/>
          </a:p>
          <a:p>
            <a:pPr marL="742950" lvl="1" indent="-285750">
              <a:buFont typeface="Arial" panose="020B0604020202020204" pitchFamily="34" charset="0"/>
              <a:buChar char="•"/>
            </a:pPr>
            <a:r>
              <a:rPr lang="en-US" sz="1300"/>
              <a:t>Material Sorting Gates</a:t>
            </a:r>
          </a:p>
          <a:p>
            <a:pPr marL="742950" lvl="1" indent="-285750">
              <a:buFont typeface="Arial" panose="020B0604020202020204" pitchFamily="34" charset="0"/>
              <a:buChar char="•"/>
            </a:pPr>
            <a:r>
              <a:rPr lang="en-US" sz="1300"/>
              <a:t>Beacon Arm</a:t>
            </a:r>
          </a:p>
          <a:p>
            <a:pPr marL="285750" indent="-285750">
              <a:buFont typeface="Arial" panose="020B0604020202020204" pitchFamily="34" charset="0"/>
              <a:buChar char="•"/>
            </a:pPr>
            <a:r>
              <a:rPr lang="en-US" sz="1300"/>
              <a:t>Specifications and Constraints</a:t>
            </a:r>
          </a:p>
          <a:p>
            <a:pPr marL="742950" lvl="1" indent="-285750">
              <a:buFont typeface="Arial" panose="020B0604020202020204" pitchFamily="34" charset="0"/>
              <a:buChar char="•"/>
            </a:pPr>
            <a:r>
              <a:rPr lang="en-US" sz="1300"/>
              <a:t>Motors shall meet Game Manual specifications and design constraints for optimal performance (speed, torque, voltage, current, load, etc.)</a:t>
            </a:r>
          </a:p>
          <a:p>
            <a:pPr marL="742950" indent="-285750">
              <a:buFont typeface="Arial" panose="020B0604020202020204" pitchFamily="34" charset="0"/>
              <a:buChar char="•"/>
            </a:pPr>
            <a:r>
              <a:rPr lang="en-US" sz="1300"/>
              <a:t>Subsystem shall abide by standard circuit protection measures as demonstrated by IEC 60204-1 through an emphasis placed on the following:</a:t>
            </a:r>
          </a:p>
          <a:p>
            <a:pPr marL="1200150" lvl="1" indent="-285750">
              <a:buFont typeface="Arial" panose="020B0604020202020204" pitchFamily="34" charset="0"/>
              <a:buChar char="•"/>
            </a:pPr>
            <a:r>
              <a:rPr lang="en-US" sz="1300"/>
              <a:t>electrical supply</a:t>
            </a:r>
          </a:p>
          <a:p>
            <a:pPr marL="1200150" lvl="1" indent="-285750">
              <a:buFont typeface="Arial" panose="020B0604020202020204" pitchFamily="34" charset="0"/>
              <a:buChar char="•"/>
            </a:pPr>
            <a:r>
              <a:rPr lang="en-US" sz="1300"/>
              <a:t>electromagnetic compatibility</a:t>
            </a:r>
          </a:p>
          <a:p>
            <a:pPr marL="1200150" lvl="1" indent="-285750">
              <a:buFont typeface="Arial" panose="020B0604020202020204" pitchFamily="34" charset="0"/>
              <a:buChar char="•"/>
            </a:pPr>
            <a:r>
              <a:rPr lang="en-US" sz="1300"/>
              <a:t>emergency stop</a:t>
            </a:r>
          </a:p>
          <a:p>
            <a:pPr marL="1200150" lvl="1" indent="-285750">
              <a:buFont typeface="Arial" panose="020B0604020202020204" pitchFamily="34" charset="0"/>
              <a:buChar char="•"/>
            </a:pPr>
            <a:r>
              <a:rPr lang="en-US" sz="1300"/>
              <a:t>control circuit protection</a:t>
            </a:r>
          </a:p>
          <a:p>
            <a:pPr marL="285750" indent="-285750">
              <a:buFont typeface="Arial,Sans-Serif"/>
              <a:buChar char="•"/>
            </a:pPr>
            <a:r>
              <a:rPr lang="en-US" sz="1300"/>
              <a:t>Analysis</a:t>
            </a:r>
          </a:p>
          <a:p>
            <a:pPr marL="742950" lvl="1" indent="-285750">
              <a:buFont typeface="Arial,Sans-Serif"/>
              <a:buChar char="•"/>
            </a:pPr>
            <a:r>
              <a:rPr lang="en-US" sz="1300"/>
              <a:t>Wheel speed</a:t>
            </a:r>
          </a:p>
          <a:p>
            <a:pPr marL="742950" lvl="1" indent="-285750">
              <a:buFont typeface="Arial,Sans-Serif"/>
              <a:buChar char="•"/>
            </a:pPr>
            <a:r>
              <a:rPr lang="en-US" sz="1300"/>
              <a:t>Torque</a:t>
            </a:r>
          </a:p>
          <a:p>
            <a:pPr marL="742950" lvl="1" indent="-285750">
              <a:buFont typeface="Arial,Sans-Serif"/>
              <a:buChar char="•"/>
            </a:pPr>
            <a:r>
              <a:rPr lang="en-US" sz="1300"/>
              <a:t>Maximum Power</a:t>
            </a:r>
          </a:p>
          <a:p>
            <a:pPr marL="742950" lvl="1" indent="-285750">
              <a:buFont typeface="Arial,Sans-Serif"/>
              <a:buChar char="•"/>
            </a:pPr>
            <a:r>
              <a:rPr lang="en-US" sz="1300"/>
              <a:t>Battery Life and Speed Relationship</a:t>
            </a:r>
          </a:p>
          <a:p>
            <a:pPr marL="742950" lvl="1" indent="-285750">
              <a:buFont typeface="Arial,Sans-Serif"/>
              <a:buChar char="•"/>
            </a:pPr>
            <a:r>
              <a:rPr lang="en-US" sz="1300"/>
              <a:t>PID Parameter Calculation (Drivetrain)</a:t>
            </a:r>
          </a:p>
          <a:p>
            <a:pPr marL="742950" indent="-285750">
              <a:buFont typeface="Arial" panose="020B0604020202020204" pitchFamily="34" charset="0"/>
              <a:buChar char="•"/>
            </a:pPr>
            <a:endParaRPr lang="en-US" sz="1400"/>
          </a:p>
          <a:p>
            <a:pPr marL="742950" lvl="1" indent="-285750">
              <a:buFont typeface="Arial" panose="020B0604020202020204" pitchFamily="34" charset="0"/>
              <a:buChar char="•"/>
            </a:pPr>
            <a:endParaRPr lang="en-US" sz="1400"/>
          </a:p>
          <a:p>
            <a:pPr marL="742950" lvl="1" indent="-285750">
              <a:buFont typeface="Arial" panose="020B0604020202020204" pitchFamily="34" charset="0"/>
              <a:buChar char="•"/>
            </a:pPr>
            <a:endParaRPr lang="en-US" sz="1400"/>
          </a:p>
          <a:p>
            <a:pPr marL="742950" lvl="1" indent="-285750">
              <a:buFont typeface="Arial" panose="020B0604020202020204" pitchFamily="34" charset="0"/>
              <a:buChar char="•"/>
            </a:pPr>
            <a:endParaRPr lang="en-US" sz="1400"/>
          </a:p>
          <a:p>
            <a:pPr marL="742950" lvl="1" indent="-285750">
              <a:buFont typeface="Arial" panose="020B0604020202020204" pitchFamily="34" charset="0"/>
              <a:buChar char="•"/>
            </a:pPr>
            <a:endParaRPr lang="en-US" sz="1400"/>
          </a:p>
          <a:p>
            <a:pPr marL="742950" lvl="1" indent="-285750">
              <a:buFont typeface="Arial" panose="020B0604020202020204" pitchFamily="34" charset="0"/>
              <a:buChar char="•"/>
            </a:pPr>
            <a:endParaRPr lang="en-US" sz="1400"/>
          </a:p>
          <a:p>
            <a:pPr marL="742950" lvl="1" indent="-285750">
              <a:buFont typeface="Arial" panose="020B0604020202020204" pitchFamily="34" charset="0"/>
              <a:buChar char="•"/>
            </a:pPr>
            <a:endParaRPr lang="en-US" sz="1400"/>
          </a:p>
          <a:p>
            <a:pPr marL="285750" indent="-285750">
              <a:buFont typeface="Arial" panose="020B0604020202020204" pitchFamily="34" charset="0"/>
              <a:buChar char="•"/>
            </a:pPr>
            <a:endParaRPr lang="en-US"/>
          </a:p>
        </p:txBody>
      </p:sp>
      <p:sp>
        <p:nvSpPr>
          <p:cNvPr id="10" name="Rectangle 9">
            <a:extLst>
              <a:ext uri="{FF2B5EF4-FFF2-40B4-BE49-F238E27FC236}">
                <a16:creationId xmlns:a16="http://schemas.microsoft.com/office/drawing/2014/main" id="{C1602389-B1D8-C5C4-006F-FA8BF0508CD7}"/>
              </a:ext>
            </a:extLst>
          </p:cNvPr>
          <p:cNvSpPr/>
          <p:nvPr/>
        </p:nvSpPr>
        <p:spPr>
          <a:xfrm>
            <a:off x="11525405" y="375759"/>
            <a:ext cx="393781" cy="22906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5F8B3C5-15D5-7AF8-9C1C-ECA17A66C97C}"/>
              </a:ext>
            </a:extLst>
          </p:cNvPr>
          <p:cNvSpPr/>
          <p:nvPr/>
        </p:nvSpPr>
        <p:spPr>
          <a:xfrm>
            <a:off x="8415622" y="2527893"/>
            <a:ext cx="3647726" cy="1488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380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5D54F-3187-4297-2B2A-B741005CA15F}"/>
              </a:ext>
            </a:extLst>
          </p:cNvPr>
          <p:cNvSpPr>
            <a:spLocks noGrp="1"/>
          </p:cNvSpPr>
          <p:nvPr>
            <p:ph type="title"/>
          </p:nvPr>
        </p:nvSpPr>
        <p:spPr/>
        <p:txBody>
          <a:bodyPr/>
          <a:lstStyle/>
          <a:p>
            <a:r>
              <a:rPr lang="en-US"/>
              <a:t>Motor Control Subsystem</a:t>
            </a:r>
          </a:p>
        </p:txBody>
      </p:sp>
      <p:pic>
        <p:nvPicPr>
          <p:cNvPr id="4" name="Picture 3" descr="OperationalFlowchart">
            <a:extLst>
              <a:ext uri="{FF2B5EF4-FFF2-40B4-BE49-F238E27FC236}">
                <a16:creationId xmlns:a16="http://schemas.microsoft.com/office/drawing/2014/main" id="{CE9563BC-4A6F-4734-A8DD-E63879DEB3A5}"/>
              </a:ext>
            </a:extLst>
          </p:cNvPr>
          <p:cNvPicPr>
            <a:picLocks noChangeAspect="1"/>
          </p:cNvPicPr>
          <p:nvPr/>
        </p:nvPicPr>
        <p:blipFill>
          <a:blip r:embed="rId2"/>
          <a:stretch>
            <a:fillRect/>
          </a:stretch>
        </p:blipFill>
        <p:spPr>
          <a:xfrm>
            <a:off x="2122714" y="1518877"/>
            <a:ext cx="9231085" cy="5344245"/>
          </a:xfrm>
          <a:prstGeom prst="rect">
            <a:avLst/>
          </a:prstGeom>
        </p:spPr>
      </p:pic>
    </p:spTree>
    <p:extLst>
      <p:ext uri="{BB962C8B-B14F-4D97-AF65-F5344CB8AC3E}">
        <p14:creationId xmlns:p14="http://schemas.microsoft.com/office/powerpoint/2010/main" val="1878148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56DB2-BE0D-9087-E14C-A502B9957972}"/>
              </a:ext>
            </a:extLst>
          </p:cNvPr>
          <p:cNvSpPr>
            <a:spLocks noGrp="1"/>
          </p:cNvSpPr>
          <p:nvPr>
            <p:ph type="title"/>
          </p:nvPr>
        </p:nvSpPr>
        <p:spPr/>
        <p:txBody>
          <a:bodyPr/>
          <a:lstStyle/>
          <a:p>
            <a:r>
              <a:rPr lang="en-US"/>
              <a:t>Motor Control Subsystem</a:t>
            </a:r>
          </a:p>
        </p:txBody>
      </p:sp>
      <p:sp>
        <p:nvSpPr>
          <p:cNvPr id="3" name="Content Placeholder 2">
            <a:extLst>
              <a:ext uri="{FF2B5EF4-FFF2-40B4-BE49-F238E27FC236}">
                <a16:creationId xmlns:a16="http://schemas.microsoft.com/office/drawing/2014/main" id="{22AAC161-21D8-B61E-1612-B1F9354F8DB4}"/>
              </a:ext>
            </a:extLst>
          </p:cNvPr>
          <p:cNvSpPr>
            <a:spLocks noGrp="1"/>
          </p:cNvSpPr>
          <p:nvPr>
            <p:ph idx="1"/>
          </p:nvPr>
        </p:nvSpPr>
        <p:spPr>
          <a:xfrm>
            <a:off x="838200" y="1825625"/>
            <a:ext cx="5253682" cy="4351338"/>
          </a:xfrm>
        </p:spPr>
        <p:txBody>
          <a:bodyPr vert="horz" lIns="91440" tIns="45720" rIns="91440" bIns="45720" rtlCol="0" anchor="t">
            <a:normAutofit/>
          </a:bodyPr>
          <a:lstStyle/>
          <a:p>
            <a:pPr marL="0" indent="0">
              <a:buNone/>
            </a:pPr>
            <a:r>
              <a:rPr lang="en-US"/>
              <a:t>Analysis:</a:t>
            </a:r>
          </a:p>
          <a:p>
            <a:endParaRPr lang="en-US"/>
          </a:p>
        </p:txBody>
      </p:sp>
      <p:pic>
        <p:nvPicPr>
          <p:cNvPr id="4" name="Picture 3" descr="A black text on a white background&#10;&#10;Description automatically generated">
            <a:extLst>
              <a:ext uri="{FF2B5EF4-FFF2-40B4-BE49-F238E27FC236}">
                <a16:creationId xmlns:a16="http://schemas.microsoft.com/office/drawing/2014/main" id="{6F1E0D42-2A9B-641B-CCC8-F18CBBFEF92B}"/>
              </a:ext>
            </a:extLst>
          </p:cNvPr>
          <p:cNvPicPr>
            <a:picLocks noChangeAspect="1"/>
          </p:cNvPicPr>
          <p:nvPr/>
        </p:nvPicPr>
        <p:blipFill>
          <a:blip r:embed="rId2"/>
          <a:stretch>
            <a:fillRect/>
          </a:stretch>
        </p:blipFill>
        <p:spPr>
          <a:xfrm>
            <a:off x="6701351" y="1830436"/>
            <a:ext cx="5153025" cy="685800"/>
          </a:xfrm>
          <a:prstGeom prst="rect">
            <a:avLst/>
          </a:prstGeom>
        </p:spPr>
      </p:pic>
      <p:pic>
        <p:nvPicPr>
          <p:cNvPr id="5" name="Picture 4" descr="A math equation with numbers and symbols&#10;&#10;Description automatically generated">
            <a:extLst>
              <a:ext uri="{FF2B5EF4-FFF2-40B4-BE49-F238E27FC236}">
                <a16:creationId xmlns:a16="http://schemas.microsoft.com/office/drawing/2014/main" id="{68CA9049-F87D-516A-2F30-4CBABDCB3F2A}"/>
              </a:ext>
            </a:extLst>
          </p:cNvPr>
          <p:cNvPicPr>
            <a:picLocks noChangeAspect="1"/>
          </p:cNvPicPr>
          <p:nvPr/>
        </p:nvPicPr>
        <p:blipFill>
          <a:blip r:embed="rId3"/>
          <a:stretch>
            <a:fillRect/>
          </a:stretch>
        </p:blipFill>
        <p:spPr>
          <a:xfrm>
            <a:off x="6698122" y="6178951"/>
            <a:ext cx="3076575" cy="581025"/>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2EEF4038-75F1-9A34-0713-FB15A772B1BC}"/>
              </a:ext>
            </a:extLst>
          </p:cNvPr>
          <p:cNvPicPr>
            <a:picLocks noChangeAspect="1"/>
          </p:cNvPicPr>
          <p:nvPr/>
        </p:nvPicPr>
        <p:blipFill>
          <a:blip r:embed="rId4"/>
          <a:stretch>
            <a:fillRect/>
          </a:stretch>
        </p:blipFill>
        <p:spPr>
          <a:xfrm>
            <a:off x="6700838" y="5550834"/>
            <a:ext cx="5495925" cy="628650"/>
          </a:xfrm>
          <a:prstGeom prst="rect">
            <a:avLst/>
          </a:prstGeom>
        </p:spPr>
      </p:pic>
      <p:pic>
        <p:nvPicPr>
          <p:cNvPr id="7" name="Picture 6" descr="A black and blue text&#10;&#10;Description automatically generated">
            <a:extLst>
              <a:ext uri="{FF2B5EF4-FFF2-40B4-BE49-F238E27FC236}">
                <a16:creationId xmlns:a16="http://schemas.microsoft.com/office/drawing/2014/main" id="{371B7565-37AD-97EC-0FE4-178079CFDAC4}"/>
              </a:ext>
            </a:extLst>
          </p:cNvPr>
          <p:cNvPicPr>
            <a:picLocks noChangeAspect="1"/>
          </p:cNvPicPr>
          <p:nvPr/>
        </p:nvPicPr>
        <p:blipFill>
          <a:blip r:embed="rId5"/>
          <a:stretch>
            <a:fillRect/>
          </a:stretch>
        </p:blipFill>
        <p:spPr>
          <a:xfrm>
            <a:off x="6697050" y="2522073"/>
            <a:ext cx="2390775" cy="495300"/>
          </a:xfrm>
          <a:prstGeom prst="rect">
            <a:avLst/>
          </a:prstGeom>
        </p:spPr>
      </p:pic>
      <p:pic>
        <p:nvPicPr>
          <p:cNvPr id="8" name="Picture 7">
            <a:extLst>
              <a:ext uri="{FF2B5EF4-FFF2-40B4-BE49-F238E27FC236}">
                <a16:creationId xmlns:a16="http://schemas.microsoft.com/office/drawing/2014/main" id="{33BC8540-9C15-A1A0-C9A4-254D3AC4F632}"/>
              </a:ext>
            </a:extLst>
          </p:cNvPr>
          <p:cNvPicPr>
            <a:picLocks noChangeAspect="1"/>
          </p:cNvPicPr>
          <p:nvPr/>
        </p:nvPicPr>
        <p:blipFill>
          <a:blip r:embed="rId6"/>
          <a:stretch>
            <a:fillRect/>
          </a:stretch>
        </p:blipFill>
        <p:spPr>
          <a:xfrm>
            <a:off x="6700451" y="3359433"/>
            <a:ext cx="2971800" cy="495300"/>
          </a:xfrm>
          <a:prstGeom prst="rect">
            <a:avLst/>
          </a:prstGeom>
        </p:spPr>
      </p:pic>
      <p:pic>
        <p:nvPicPr>
          <p:cNvPr id="9" name="Picture 8" descr="A math equations with numbers and symbols&#10;&#10;Description automatically generated">
            <a:extLst>
              <a:ext uri="{FF2B5EF4-FFF2-40B4-BE49-F238E27FC236}">
                <a16:creationId xmlns:a16="http://schemas.microsoft.com/office/drawing/2014/main" id="{0C88ABC2-92FF-0A6A-B408-E500A75CA974}"/>
              </a:ext>
            </a:extLst>
          </p:cNvPr>
          <p:cNvPicPr>
            <a:picLocks noChangeAspect="1"/>
          </p:cNvPicPr>
          <p:nvPr/>
        </p:nvPicPr>
        <p:blipFill>
          <a:blip r:embed="rId7"/>
          <a:stretch>
            <a:fillRect/>
          </a:stretch>
        </p:blipFill>
        <p:spPr>
          <a:xfrm>
            <a:off x="6701094" y="3855633"/>
            <a:ext cx="3876675" cy="1685925"/>
          </a:xfrm>
          <a:prstGeom prst="rect">
            <a:avLst/>
          </a:prstGeom>
        </p:spPr>
      </p:pic>
      <p:pic>
        <p:nvPicPr>
          <p:cNvPr id="10" name="Picture 9" descr="A drawing of a wooden box&#10;&#10;Description automatically generated">
            <a:extLst>
              <a:ext uri="{FF2B5EF4-FFF2-40B4-BE49-F238E27FC236}">
                <a16:creationId xmlns:a16="http://schemas.microsoft.com/office/drawing/2014/main" id="{7BEB7A37-F537-1F9C-B3D9-002C222CC9BF}"/>
              </a:ext>
            </a:extLst>
          </p:cNvPr>
          <p:cNvPicPr>
            <a:picLocks noChangeAspect="1"/>
          </p:cNvPicPr>
          <p:nvPr/>
        </p:nvPicPr>
        <p:blipFill>
          <a:blip r:embed="rId8"/>
          <a:stretch>
            <a:fillRect/>
          </a:stretch>
        </p:blipFill>
        <p:spPr>
          <a:xfrm>
            <a:off x="837919" y="2530569"/>
            <a:ext cx="5854513" cy="3982010"/>
          </a:xfrm>
          <a:prstGeom prst="rect">
            <a:avLst/>
          </a:prstGeom>
        </p:spPr>
      </p:pic>
    </p:spTree>
    <p:extLst>
      <p:ext uri="{BB962C8B-B14F-4D97-AF65-F5344CB8AC3E}">
        <p14:creationId xmlns:p14="http://schemas.microsoft.com/office/powerpoint/2010/main" val="1591648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0860E-1579-9569-9DE0-A3978A5F13DC}"/>
              </a:ext>
            </a:extLst>
          </p:cNvPr>
          <p:cNvSpPr>
            <a:spLocks noGrp="1"/>
          </p:cNvSpPr>
          <p:nvPr>
            <p:ph type="title"/>
          </p:nvPr>
        </p:nvSpPr>
        <p:spPr/>
        <p:txBody>
          <a:bodyPr>
            <a:normAutofit/>
          </a:bodyPr>
          <a:lstStyle/>
          <a:p>
            <a:r>
              <a:rPr lang="en-US">
                <a:latin typeface="Aptos Display"/>
                <a:cs typeface="Arial"/>
              </a:rPr>
              <a:t>Navigation and Master Control</a:t>
            </a:r>
            <a:endParaRPr lang="en-US">
              <a:latin typeface="Aptos Display"/>
            </a:endParaRPr>
          </a:p>
        </p:txBody>
      </p:sp>
      <p:sp>
        <p:nvSpPr>
          <p:cNvPr id="3" name="Content Placeholder 2">
            <a:extLst>
              <a:ext uri="{FF2B5EF4-FFF2-40B4-BE49-F238E27FC236}">
                <a16:creationId xmlns:a16="http://schemas.microsoft.com/office/drawing/2014/main" id="{94CAA47B-EDAE-3DAA-0F52-C5733C5477E4}"/>
              </a:ext>
            </a:extLst>
          </p:cNvPr>
          <p:cNvSpPr>
            <a:spLocks noGrp="1"/>
          </p:cNvSpPr>
          <p:nvPr>
            <p:ph idx="1"/>
          </p:nvPr>
        </p:nvSpPr>
        <p:spPr>
          <a:xfrm>
            <a:off x="246580" y="1458930"/>
            <a:ext cx="11107220" cy="5399070"/>
          </a:xfrm>
        </p:spPr>
        <p:txBody>
          <a:bodyPr vert="horz" lIns="91440" tIns="45720" rIns="91440" bIns="45720" rtlCol="0" anchor="t">
            <a:noAutofit/>
          </a:bodyPr>
          <a:lstStyle/>
          <a:p>
            <a:pPr marL="0" indent="0">
              <a:buNone/>
            </a:pPr>
            <a:r>
              <a:rPr lang="en-US" sz="1300" b="1">
                <a:latin typeface="Aptos"/>
                <a:cs typeface="Arial"/>
              </a:rPr>
              <a:t>Goals:</a:t>
            </a:r>
            <a:endParaRPr lang="en-US" sz="1300" b="1">
              <a:latin typeface="Aptos"/>
            </a:endParaRPr>
          </a:p>
          <a:p>
            <a:r>
              <a:rPr lang="en-US" sz="1300">
                <a:latin typeface="Aptos"/>
                <a:cs typeface="Arial"/>
              </a:rPr>
              <a:t>Take and interpret data from the various sensor subsystems. </a:t>
            </a:r>
            <a:endParaRPr lang="en-US" sz="1300">
              <a:latin typeface="Aptos"/>
            </a:endParaRPr>
          </a:p>
          <a:p>
            <a:r>
              <a:rPr lang="en-US" sz="1300">
                <a:latin typeface="Aptos"/>
                <a:cs typeface="Arial"/>
              </a:rPr>
              <a:t>Determine the path that will provide an optimal amount of points for an optimal time.</a:t>
            </a:r>
            <a:endParaRPr lang="en-US" sz="1300">
              <a:latin typeface="Aptos"/>
            </a:endParaRPr>
          </a:p>
          <a:p>
            <a:r>
              <a:rPr lang="en-US" sz="1300">
                <a:latin typeface="Aptos"/>
                <a:cs typeface="Arial"/>
              </a:rPr>
              <a:t>Send that data to the motor control subsystem. </a:t>
            </a:r>
            <a:endParaRPr lang="en-US" sz="1300">
              <a:latin typeface="Aptos"/>
            </a:endParaRPr>
          </a:p>
          <a:p>
            <a:pPr marL="0" indent="0">
              <a:buNone/>
            </a:pPr>
            <a:r>
              <a:rPr lang="en-US" sz="1300" b="1">
                <a:latin typeface="Aptos"/>
                <a:cs typeface="Arial"/>
              </a:rPr>
              <a:t>Specifications:</a:t>
            </a:r>
            <a:endParaRPr lang="en-US" sz="1300" b="1">
              <a:latin typeface="Aptos"/>
            </a:endParaRPr>
          </a:p>
          <a:p>
            <a:r>
              <a:rPr lang="en-US" sz="1300">
                <a:latin typeface="Aptos"/>
                <a:cs typeface="Arial"/>
              </a:rPr>
              <a:t>The Robot shall act autonomously (Specification 1). This is necessary for compliance with Game Manual 1</a:t>
            </a:r>
            <a:endParaRPr lang="en-US" sz="1300">
              <a:latin typeface="Aptos"/>
            </a:endParaRPr>
          </a:p>
          <a:p>
            <a:r>
              <a:rPr lang="en-US" sz="1300">
                <a:latin typeface="Aptos"/>
                <a:cs typeface="Arial"/>
              </a:rPr>
              <a:t>The Robot shall be able to navigate to and position itself for the following tasks (Specification 2). This is necessary to maximize potential points. </a:t>
            </a:r>
          </a:p>
          <a:p>
            <a:pPr lvl="1"/>
            <a:r>
              <a:rPr lang="en-US" sz="900">
                <a:latin typeface="Aptos"/>
                <a:cs typeface="Arial"/>
              </a:rPr>
              <a:t>Navigate out of Landing Pad</a:t>
            </a:r>
          </a:p>
          <a:p>
            <a:pPr lvl="1"/>
            <a:r>
              <a:rPr lang="en-US" sz="900">
                <a:latin typeface="Aptos"/>
                <a:cs typeface="Arial"/>
              </a:rPr>
              <a:t>Navigate within 3 seconds of Start LED</a:t>
            </a:r>
          </a:p>
          <a:p>
            <a:pPr lvl="1"/>
            <a:r>
              <a:rPr lang="en-US" sz="900">
                <a:latin typeface="Aptos"/>
                <a:cs typeface="Arial"/>
              </a:rPr>
              <a:t>Navigating into the cave</a:t>
            </a:r>
          </a:p>
          <a:p>
            <a:pPr lvl="1"/>
            <a:r>
              <a:rPr lang="en-US" sz="900">
                <a:latin typeface="Aptos"/>
                <a:cs typeface="Arial"/>
              </a:rPr>
              <a:t>Navigate to correct shipping pad</a:t>
            </a:r>
          </a:p>
          <a:p>
            <a:pPr lvl="1"/>
            <a:r>
              <a:rPr lang="en-US" sz="900">
                <a:latin typeface="Aptos"/>
                <a:cs typeface="Arial"/>
              </a:rPr>
              <a:t>Navigate to and allow for placement of team beacon</a:t>
            </a:r>
            <a:endParaRPr lang="en-US" sz="900">
              <a:latin typeface="Aptos"/>
            </a:endParaRPr>
          </a:p>
          <a:p>
            <a:r>
              <a:rPr lang="en-US" sz="1300">
                <a:latin typeface="Aptos"/>
                <a:cs typeface="Arial"/>
              </a:rPr>
              <a:t>The Robot shall account for background interference (Specification 11). This is to help reduce potential failure points.</a:t>
            </a:r>
            <a:endParaRPr lang="en-US" sz="1300">
              <a:latin typeface="Aptos"/>
            </a:endParaRPr>
          </a:p>
          <a:p>
            <a:pPr marL="0" indent="0">
              <a:buNone/>
            </a:pPr>
            <a:r>
              <a:rPr lang="en-US" sz="1300" b="1">
                <a:latin typeface="Aptos"/>
                <a:cs typeface="Arial"/>
              </a:rPr>
              <a:t>Constraints:</a:t>
            </a:r>
            <a:endParaRPr lang="en-US" sz="1300" b="1">
              <a:latin typeface="Aptos"/>
            </a:endParaRPr>
          </a:p>
          <a:p>
            <a:r>
              <a:rPr lang="en-US" sz="1300">
                <a:latin typeface="Aptos"/>
                <a:cs typeface="Arial"/>
              </a:rPr>
              <a:t>The Robot shall stay on the game field (Specification 5). This is necessary for the safety of the team and all IEEE SECON staff members.</a:t>
            </a:r>
            <a:endParaRPr lang="en-US" sz="1300">
              <a:latin typeface="Aptos"/>
            </a:endParaRPr>
          </a:p>
          <a:p>
            <a:r>
              <a:rPr lang="en-US" sz="1300">
                <a:latin typeface="Aptos"/>
                <a:cs typeface="Arial"/>
              </a:rPr>
              <a:t>The Robot shall cease all operation after 3 minute timer is done (Specification 10). This is necessary for the safety of the team and all IEEE SECON staff members.</a:t>
            </a:r>
            <a:endParaRPr lang="en-US" sz="1300">
              <a:latin typeface="Aptos"/>
            </a:endParaRPr>
          </a:p>
          <a:p>
            <a:r>
              <a:rPr lang="en-US" sz="1300">
                <a:latin typeface="Aptos"/>
                <a:cs typeface="Arial"/>
              </a:rPr>
              <a:t>The Robot shall immediately cease operations upon the usage of the emergency stop button (Specification 7). This is necessary for the safety of the team and all IEEE SECON staff members.</a:t>
            </a:r>
            <a:br>
              <a:rPr lang="en-US" sz="1300"/>
            </a:br>
            <a:endParaRPr lang="en-US" sz="1300"/>
          </a:p>
        </p:txBody>
      </p:sp>
    </p:spTree>
    <p:extLst>
      <p:ext uri="{BB962C8B-B14F-4D97-AF65-F5344CB8AC3E}">
        <p14:creationId xmlns:p14="http://schemas.microsoft.com/office/powerpoint/2010/main" val="323500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E79A9-3D5B-8DCD-43DE-1BA9ED5AD542}"/>
              </a:ext>
            </a:extLst>
          </p:cNvPr>
          <p:cNvSpPr>
            <a:spLocks noGrp="1"/>
          </p:cNvSpPr>
          <p:nvPr>
            <p:ph type="title"/>
          </p:nvPr>
        </p:nvSpPr>
        <p:spPr/>
        <p:txBody>
          <a:bodyPr>
            <a:normAutofit/>
          </a:bodyPr>
          <a:lstStyle/>
          <a:p>
            <a:r>
              <a:rPr lang="en-US">
                <a:latin typeface="Aptos Display"/>
                <a:cs typeface="Arial"/>
              </a:rPr>
              <a:t>Navigation and Master Control</a:t>
            </a:r>
            <a:endParaRPr lang="en-US">
              <a:latin typeface="Aptos Display"/>
            </a:endParaRPr>
          </a:p>
        </p:txBody>
      </p:sp>
      <p:sp>
        <p:nvSpPr>
          <p:cNvPr id="3" name="Content Placeholder 2">
            <a:extLst>
              <a:ext uri="{FF2B5EF4-FFF2-40B4-BE49-F238E27FC236}">
                <a16:creationId xmlns:a16="http://schemas.microsoft.com/office/drawing/2014/main" id="{90C552CE-0450-7B9F-975A-A778AA069B03}"/>
              </a:ext>
            </a:extLst>
          </p:cNvPr>
          <p:cNvSpPr>
            <a:spLocks noGrp="1"/>
          </p:cNvSpPr>
          <p:nvPr>
            <p:ph idx="1"/>
          </p:nvPr>
        </p:nvSpPr>
        <p:spPr>
          <a:xfrm>
            <a:off x="838200" y="1825625"/>
            <a:ext cx="5914664" cy="4351338"/>
          </a:xfrm>
        </p:spPr>
        <p:txBody>
          <a:bodyPr vert="horz" lIns="91440" tIns="45720" rIns="91440" bIns="45720" rtlCol="0" anchor="t">
            <a:normAutofit/>
          </a:bodyPr>
          <a:lstStyle/>
          <a:p>
            <a:pPr marL="0" indent="0">
              <a:buNone/>
            </a:pPr>
            <a:r>
              <a:rPr lang="en-US" sz="1600" b="1">
                <a:latin typeface="Aptos"/>
                <a:cs typeface="Arial"/>
              </a:rPr>
              <a:t>Solution:</a:t>
            </a:r>
            <a:endParaRPr lang="en-US" sz="1600" b="1">
              <a:latin typeface="Aptos"/>
            </a:endParaRPr>
          </a:p>
          <a:p>
            <a:r>
              <a:rPr lang="en-US" sz="1600">
                <a:latin typeface="Aptos"/>
                <a:cs typeface="Arial"/>
              </a:rPr>
              <a:t>Work with the camera and sensor subsystems to obtain usable data.</a:t>
            </a:r>
            <a:endParaRPr lang="en-US" sz="1600">
              <a:latin typeface="Aptos"/>
            </a:endParaRPr>
          </a:p>
          <a:p>
            <a:r>
              <a:rPr lang="en-US" sz="1600">
                <a:latin typeface="Aptos"/>
                <a:cs typeface="Arial"/>
              </a:rPr>
              <a:t>Interpret positional data via state machine using a mix of preprogrammed positions and A* algorithm</a:t>
            </a:r>
            <a:endParaRPr lang="en-US" sz="1600">
              <a:latin typeface="Aptos"/>
            </a:endParaRPr>
          </a:p>
          <a:p>
            <a:r>
              <a:rPr lang="en-US" sz="1600">
                <a:latin typeface="Aptos"/>
                <a:cs typeface="Arial"/>
              </a:rPr>
              <a:t>Hold positional data in event queue until motor control subsystem Arduino is ready</a:t>
            </a:r>
            <a:endParaRPr lang="en-US" sz="1600">
              <a:latin typeface="Aptos"/>
            </a:endParaRPr>
          </a:p>
          <a:p>
            <a:r>
              <a:rPr lang="en-US" sz="1600">
                <a:latin typeface="Aptos"/>
                <a:cs typeface="Arial"/>
              </a:rPr>
              <a:t>Send positional data to motor control subsystem Arduino</a:t>
            </a:r>
            <a:endParaRPr lang="en-US" sz="1600">
              <a:latin typeface="Aptos"/>
            </a:endParaRPr>
          </a:p>
          <a:p>
            <a:r>
              <a:rPr lang="en-US" sz="1600">
                <a:latin typeface="Aptos"/>
                <a:cs typeface="Arial"/>
              </a:rPr>
              <a:t>Receive completion feedback from Arduino, and process next event in event queue</a:t>
            </a:r>
          </a:p>
          <a:p>
            <a:pPr marL="0" indent="0">
              <a:buNone/>
            </a:pPr>
            <a:r>
              <a:rPr lang="en-US" sz="1600">
                <a:latin typeface="Aptos"/>
                <a:cs typeface="Arial"/>
              </a:rPr>
              <a:t>Analysis:</a:t>
            </a:r>
          </a:p>
          <a:p>
            <a:r>
              <a:rPr lang="en-US" sz="1600">
                <a:latin typeface="Aptos"/>
                <a:cs typeface="Arial"/>
              </a:rPr>
              <a:t>Speed of Paths</a:t>
            </a:r>
          </a:p>
          <a:p>
            <a:r>
              <a:rPr lang="en-US" sz="1600">
                <a:latin typeface="Aptos"/>
                <a:cs typeface="Arial"/>
              </a:rPr>
              <a:t>Speed of A* algorithm</a:t>
            </a:r>
          </a:p>
          <a:p>
            <a:r>
              <a:rPr lang="en-US" sz="1600">
                <a:latin typeface="Aptos"/>
                <a:cs typeface="Arial"/>
              </a:rPr>
              <a:t>Number of Astral Material Gathered.</a:t>
            </a:r>
          </a:p>
        </p:txBody>
      </p:sp>
      <p:pic>
        <p:nvPicPr>
          <p:cNvPr id="4" name="Picture 3" descr="Jetson Nano Brings AI Computing to Everyone | NVIDIA Technical Blog">
            <a:extLst>
              <a:ext uri="{FF2B5EF4-FFF2-40B4-BE49-F238E27FC236}">
                <a16:creationId xmlns:a16="http://schemas.microsoft.com/office/drawing/2014/main" id="{041AFA22-00B7-AA35-EF53-43FB9B5D993A}"/>
              </a:ext>
            </a:extLst>
          </p:cNvPr>
          <p:cNvPicPr>
            <a:picLocks noChangeAspect="1"/>
          </p:cNvPicPr>
          <p:nvPr/>
        </p:nvPicPr>
        <p:blipFill>
          <a:blip r:embed="rId2"/>
          <a:srcRect l="-15825" t="6912" r="16175" b="-6449"/>
          <a:stretch/>
        </p:blipFill>
        <p:spPr>
          <a:xfrm>
            <a:off x="8167868" y="788848"/>
            <a:ext cx="2733577" cy="2068355"/>
          </a:xfrm>
          <a:prstGeom prst="rect">
            <a:avLst/>
          </a:prstGeom>
        </p:spPr>
      </p:pic>
      <p:sp>
        <p:nvSpPr>
          <p:cNvPr id="5" name="TextBox 4">
            <a:extLst>
              <a:ext uri="{FF2B5EF4-FFF2-40B4-BE49-F238E27FC236}">
                <a16:creationId xmlns:a16="http://schemas.microsoft.com/office/drawing/2014/main" id="{8970108A-EB24-BB17-CAB3-06C8327701DE}"/>
              </a:ext>
            </a:extLst>
          </p:cNvPr>
          <p:cNvSpPr txBox="1"/>
          <p:nvPr/>
        </p:nvSpPr>
        <p:spPr>
          <a:xfrm>
            <a:off x="9074366" y="2852050"/>
            <a:ext cx="19380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Jetson Nano</a:t>
            </a:r>
          </a:p>
        </p:txBody>
      </p:sp>
      <p:pic>
        <p:nvPicPr>
          <p:cNvPr id="6" name="Picture 5" descr="A diagram of a state machine&#10;&#10;Description automatically generated">
            <a:extLst>
              <a:ext uri="{FF2B5EF4-FFF2-40B4-BE49-F238E27FC236}">
                <a16:creationId xmlns:a16="http://schemas.microsoft.com/office/drawing/2014/main" id="{51EF3F08-565A-1ABB-DFFD-0A2DB629360B}"/>
              </a:ext>
            </a:extLst>
          </p:cNvPr>
          <p:cNvPicPr>
            <a:picLocks noChangeAspect="1"/>
          </p:cNvPicPr>
          <p:nvPr/>
        </p:nvPicPr>
        <p:blipFill>
          <a:blip r:embed="rId3"/>
          <a:stretch>
            <a:fillRect/>
          </a:stretch>
        </p:blipFill>
        <p:spPr>
          <a:xfrm>
            <a:off x="8170023" y="3429342"/>
            <a:ext cx="2841028" cy="2745130"/>
          </a:xfrm>
          <a:prstGeom prst="rect">
            <a:avLst/>
          </a:prstGeom>
        </p:spPr>
      </p:pic>
      <p:sp>
        <p:nvSpPr>
          <p:cNvPr id="7" name="TextBox 6">
            <a:extLst>
              <a:ext uri="{FF2B5EF4-FFF2-40B4-BE49-F238E27FC236}">
                <a16:creationId xmlns:a16="http://schemas.microsoft.com/office/drawing/2014/main" id="{5F38D5F7-B344-ED57-4C24-9800B90CB899}"/>
              </a:ext>
            </a:extLst>
          </p:cNvPr>
          <p:cNvSpPr txBox="1"/>
          <p:nvPr/>
        </p:nvSpPr>
        <p:spPr>
          <a:xfrm>
            <a:off x="9074366" y="6179771"/>
            <a:ext cx="19380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Flowchart</a:t>
            </a:r>
          </a:p>
        </p:txBody>
      </p:sp>
    </p:spTree>
    <p:extLst>
      <p:ext uri="{BB962C8B-B14F-4D97-AF65-F5344CB8AC3E}">
        <p14:creationId xmlns:p14="http://schemas.microsoft.com/office/powerpoint/2010/main" val="3251755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FB878-5AEB-3395-84A1-7F3974B7388F}"/>
              </a:ext>
            </a:extLst>
          </p:cNvPr>
          <p:cNvSpPr>
            <a:spLocks noGrp="1"/>
          </p:cNvSpPr>
          <p:nvPr>
            <p:ph type="title"/>
          </p:nvPr>
        </p:nvSpPr>
        <p:spPr/>
        <p:txBody>
          <a:bodyPr/>
          <a:lstStyle/>
          <a:p>
            <a:r>
              <a:rPr lang="en-US"/>
              <a:t>Contributions</a:t>
            </a:r>
          </a:p>
        </p:txBody>
      </p:sp>
      <p:sp>
        <p:nvSpPr>
          <p:cNvPr id="3" name="Content Placeholder 2">
            <a:extLst>
              <a:ext uri="{FF2B5EF4-FFF2-40B4-BE49-F238E27FC236}">
                <a16:creationId xmlns:a16="http://schemas.microsoft.com/office/drawing/2014/main" id="{A1B3EB79-A282-CB97-2CF4-CB5B3AB964A4}"/>
              </a:ext>
            </a:extLst>
          </p:cNvPr>
          <p:cNvSpPr>
            <a:spLocks noGrp="1"/>
          </p:cNvSpPr>
          <p:nvPr>
            <p:ph idx="1"/>
          </p:nvPr>
        </p:nvSpPr>
        <p:spPr/>
        <p:txBody>
          <a:bodyPr vert="horz" lIns="91440" tIns="45720" rIns="91440" bIns="45720" rtlCol="0" anchor="t">
            <a:normAutofit/>
          </a:bodyPr>
          <a:lstStyle/>
          <a:p>
            <a:r>
              <a:rPr lang="en-US"/>
              <a:t>Sean Borchers: Motor Control, Conceptual Solution Block Diagram</a:t>
            </a:r>
          </a:p>
          <a:p>
            <a:r>
              <a:rPr lang="en-US"/>
              <a:t>Alexander Cruz: Navigation and Master Control, Conceptual Solution</a:t>
            </a:r>
          </a:p>
          <a:p>
            <a:r>
              <a:rPr lang="en-US"/>
              <a:t>Samuel Hunter: Object and Line Detection, Broader Impacts</a:t>
            </a:r>
          </a:p>
          <a:p>
            <a:r>
              <a:rPr lang="en-US"/>
              <a:t>Alejandro Moore : Power</a:t>
            </a:r>
          </a:p>
          <a:p>
            <a:r>
              <a:rPr lang="en-US"/>
              <a:t>Dakota Moye: Sensors Subsystem, Problem Formulation, Specifications and Constraints</a:t>
            </a:r>
          </a:p>
        </p:txBody>
      </p:sp>
    </p:spTree>
    <p:extLst>
      <p:ext uri="{BB962C8B-B14F-4D97-AF65-F5344CB8AC3E}">
        <p14:creationId xmlns:p14="http://schemas.microsoft.com/office/powerpoint/2010/main" val="3589749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E4FD-20B3-1CA8-26B1-060B3842DE24}"/>
              </a:ext>
            </a:extLst>
          </p:cNvPr>
          <p:cNvSpPr>
            <a:spLocks noGrp="1"/>
          </p:cNvSpPr>
          <p:nvPr>
            <p:ph type="title"/>
          </p:nvPr>
        </p:nvSpPr>
        <p:spPr>
          <a:xfrm>
            <a:off x="4229100" y="2766218"/>
            <a:ext cx="3733800" cy="1325563"/>
          </a:xfrm>
        </p:spPr>
        <p:txBody>
          <a:bodyPr>
            <a:noAutofit/>
          </a:bodyPr>
          <a:lstStyle/>
          <a:p>
            <a:pPr algn="ctr"/>
            <a:r>
              <a:rPr lang="en-US" sz="4800"/>
              <a:t>Thank you for your time</a:t>
            </a:r>
          </a:p>
        </p:txBody>
      </p:sp>
    </p:spTree>
    <p:extLst>
      <p:ext uri="{BB962C8B-B14F-4D97-AF65-F5344CB8AC3E}">
        <p14:creationId xmlns:p14="http://schemas.microsoft.com/office/powerpoint/2010/main" val="2489353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DBDC0-A28D-1014-566F-2BEF81808019}"/>
              </a:ext>
            </a:extLst>
          </p:cNvPr>
          <p:cNvSpPr>
            <a:spLocks noGrp="1"/>
          </p:cNvSpPr>
          <p:nvPr>
            <p:ph type="title"/>
          </p:nvPr>
        </p:nvSpPr>
        <p:spPr/>
        <p:txBody>
          <a:bodyPr/>
          <a:lstStyle/>
          <a:p>
            <a:r>
              <a:rPr lang="en-US"/>
              <a:t>Problem Formulation</a:t>
            </a:r>
          </a:p>
        </p:txBody>
      </p:sp>
      <p:sp>
        <p:nvSpPr>
          <p:cNvPr id="3" name="Content Placeholder 2">
            <a:extLst>
              <a:ext uri="{FF2B5EF4-FFF2-40B4-BE49-F238E27FC236}">
                <a16:creationId xmlns:a16="http://schemas.microsoft.com/office/drawing/2014/main" id="{B006D7F1-E187-F03A-B06C-448AE13B6BAF}"/>
              </a:ext>
            </a:extLst>
          </p:cNvPr>
          <p:cNvSpPr>
            <a:spLocks noGrp="1"/>
          </p:cNvSpPr>
          <p:nvPr>
            <p:ph idx="1"/>
          </p:nvPr>
        </p:nvSpPr>
        <p:spPr/>
        <p:txBody>
          <a:bodyPr/>
          <a:lstStyle/>
          <a:p>
            <a:r>
              <a:rPr lang="en-US"/>
              <a:t>SECON hosts an autonomous robot competition every year.</a:t>
            </a:r>
          </a:p>
          <a:p>
            <a:r>
              <a:rPr lang="en-US"/>
              <a:t>SECON 2025: Mining Mayhem</a:t>
            </a:r>
          </a:p>
          <a:p>
            <a:pPr lvl="1"/>
            <a:r>
              <a:rPr lang="en-US"/>
              <a:t>Navigate open field and dark enclosure</a:t>
            </a:r>
          </a:p>
          <a:p>
            <a:pPr lvl="1"/>
            <a:r>
              <a:rPr lang="en-US"/>
              <a:t>Collect materials placed randomly on the field and in the dark enclosure</a:t>
            </a:r>
          </a:p>
          <a:p>
            <a:pPr lvl="1"/>
            <a:r>
              <a:rPr lang="en-US"/>
              <a:t>Deposit materials into containers</a:t>
            </a:r>
          </a:p>
          <a:p>
            <a:pPr lvl="1"/>
            <a:r>
              <a:rPr lang="en-US"/>
              <a:t>Enter and exit the dark enclosure</a:t>
            </a:r>
          </a:p>
          <a:p>
            <a:pPr lvl="1"/>
            <a:r>
              <a:rPr lang="en-US"/>
              <a:t>Move containers to final location</a:t>
            </a:r>
          </a:p>
          <a:p>
            <a:pPr lvl="1"/>
            <a:r>
              <a:rPr lang="en-US"/>
              <a:t>Place beacon mast in mast hole</a:t>
            </a:r>
          </a:p>
          <a:p>
            <a:pPr lvl="1"/>
            <a:endParaRPr lang="en-US"/>
          </a:p>
          <a:p>
            <a:pPr lvl="1"/>
            <a:endParaRPr lang="en-US"/>
          </a:p>
        </p:txBody>
      </p:sp>
    </p:spTree>
    <p:extLst>
      <p:ext uri="{BB962C8B-B14F-4D97-AF65-F5344CB8AC3E}">
        <p14:creationId xmlns:p14="http://schemas.microsoft.com/office/powerpoint/2010/main" val="3689283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8F800-200D-0CC8-A305-B75FA07F5FA3}"/>
              </a:ext>
            </a:extLst>
          </p:cNvPr>
          <p:cNvSpPr>
            <a:spLocks noGrp="1"/>
          </p:cNvSpPr>
          <p:nvPr>
            <p:ph type="title"/>
          </p:nvPr>
        </p:nvSpPr>
        <p:spPr>
          <a:xfrm>
            <a:off x="2482493" y="0"/>
            <a:ext cx="7227013" cy="970515"/>
          </a:xfrm>
        </p:spPr>
        <p:txBody>
          <a:bodyPr/>
          <a:lstStyle/>
          <a:p>
            <a:r>
              <a:rPr lang="en-US"/>
              <a:t>Specifications and Constraints</a:t>
            </a:r>
          </a:p>
        </p:txBody>
      </p:sp>
      <p:sp>
        <p:nvSpPr>
          <p:cNvPr id="3" name="Content Placeholder 2">
            <a:extLst>
              <a:ext uri="{FF2B5EF4-FFF2-40B4-BE49-F238E27FC236}">
                <a16:creationId xmlns:a16="http://schemas.microsoft.com/office/drawing/2014/main" id="{8D91530C-36F6-4467-0293-A90F30E8AEFC}"/>
              </a:ext>
            </a:extLst>
          </p:cNvPr>
          <p:cNvSpPr>
            <a:spLocks noGrp="1"/>
          </p:cNvSpPr>
          <p:nvPr>
            <p:ph idx="1"/>
          </p:nvPr>
        </p:nvSpPr>
        <p:spPr>
          <a:xfrm>
            <a:off x="517131" y="821934"/>
            <a:ext cx="11157735" cy="6036066"/>
          </a:xfrm>
        </p:spPr>
        <p:txBody>
          <a:bodyPr>
            <a:normAutofit fontScale="40000" lnSpcReduction="20000"/>
          </a:bodyPr>
          <a:lstStyle/>
          <a:p>
            <a:pPr marL="0" indent="0">
              <a:lnSpc>
                <a:spcPct val="120000"/>
              </a:lnSpc>
              <a:spcBef>
                <a:spcPts val="0"/>
              </a:spcBef>
              <a:buNone/>
            </a:pPr>
            <a:r>
              <a:rPr lang="en-US" sz="5000"/>
              <a:t>Specifications</a:t>
            </a:r>
          </a:p>
          <a:p>
            <a:pPr>
              <a:lnSpc>
                <a:spcPct val="120000"/>
              </a:lnSpc>
              <a:spcBef>
                <a:spcPts val="0"/>
              </a:spcBef>
            </a:pPr>
            <a:r>
              <a:rPr lang="en-US" sz="3000"/>
              <a:t>The robot shall act autonomously. Rule G08.</a:t>
            </a:r>
          </a:p>
          <a:p>
            <a:pPr>
              <a:lnSpc>
                <a:spcPct val="120000"/>
              </a:lnSpc>
              <a:spcBef>
                <a:spcPts val="0"/>
              </a:spcBef>
            </a:pPr>
            <a:r>
              <a:rPr lang="en-US" sz="3000"/>
              <a:t>The team shall design a robot to earn as many points as possible.</a:t>
            </a:r>
          </a:p>
          <a:p>
            <a:pPr lvl="1">
              <a:lnSpc>
                <a:spcPct val="120000"/>
              </a:lnSpc>
              <a:spcBef>
                <a:spcPts val="0"/>
              </a:spcBef>
            </a:pPr>
            <a:r>
              <a:rPr lang="en-US" sz="2800"/>
              <a:t>The robot may score 5 points by moving out of the landing pad.</a:t>
            </a:r>
          </a:p>
          <a:p>
            <a:pPr lvl="1">
              <a:lnSpc>
                <a:spcPct val="120000"/>
              </a:lnSpc>
              <a:spcBef>
                <a:spcPts val="0"/>
              </a:spcBef>
            </a:pPr>
            <a:r>
              <a:rPr lang="en-US" sz="2800"/>
              <a:t>The robot may score 5 points by moving out of the landing pad within 3 seconds of the Start LED.</a:t>
            </a:r>
          </a:p>
          <a:p>
            <a:pPr lvl="1">
              <a:lnSpc>
                <a:spcPct val="120000"/>
              </a:lnSpc>
              <a:spcBef>
                <a:spcPts val="0"/>
              </a:spcBef>
            </a:pPr>
            <a:r>
              <a:rPr lang="en-US" sz="2800"/>
              <a:t>The robot may score 15 points by moving into the cave.</a:t>
            </a:r>
          </a:p>
          <a:p>
            <a:pPr lvl="1">
              <a:lnSpc>
                <a:spcPct val="120000"/>
              </a:lnSpc>
              <a:spcBef>
                <a:spcPts val="0"/>
              </a:spcBef>
            </a:pPr>
            <a:r>
              <a:rPr lang="en-US" sz="2800"/>
              <a:t>The team may score 5 points by entering the Promotional Design Competition.</a:t>
            </a:r>
          </a:p>
          <a:p>
            <a:pPr lvl="1">
              <a:lnSpc>
                <a:spcPct val="120000"/>
              </a:lnSpc>
              <a:spcBef>
                <a:spcPts val="0"/>
              </a:spcBef>
            </a:pPr>
            <a:r>
              <a:rPr lang="en-US" sz="2800"/>
              <a:t>The robot may score 60 points for putting both containers in the correct zone.</a:t>
            </a:r>
          </a:p>
          <a:p>
            <a:pPr lvl="1">
              <a:lnSpc>
                <a:spcPct val="120000"/>
              </a:lnSpc>
              <a:spcBef>
                <a:spcPts val="0"/>
              </a:spcBef>
            </a:pPr>
            <a:r>
              <a:rPr lang="en-US" sz="2800"/>
              <a:t>The robot may score 34 points by completely supporting all Astral Material.</a:t>
            </a:r>
          </a:p>
          <a:p>
            <a:pPr lvl="1">
              <a:lnSpc>
                <a:spcPct val="120000"/>
              </a:lnSpc>
              <a:spcBef>
                <a:spcPts val="0"/>
              </a:spcBef>
            </a:pPr>
            <a:r>
              <a:rPr lang="en-US" sz="2800"/>
              <a:t>The robot may score 80 points by putting all Nebulite in its container.</a:t>
            </a:r>
          </a:p>
          <a:p>
            <a:pPr lvl="1">
              <a:lnSpc>
                <a:spcPct val="120000"/>
              </a:lnSpc>
              <a:spcBef>
                <a:spcPts val="0"/>
              </a:spcBef>
            </a:pPr>
            <a:r>
              <a:rPr lang="en-US" sz="2800"/>
              <a:t>The robot may score 108 points by putting all </a:t>
            </a:r>
            <a:r>
              <a:rPr lang="en-US" sz="2800" err="1"/>
              <a:t>Geodinium</a:t>
            </a:r>
            <a:r>
              <a:rPr lang="en-US" sz="2800"/>
              <a:t> in its container.</a:t>
            </a:r>
          </a:p>
          <a:p>
            <a:pPr lvl="1">
              <a:lnSpc>
                <a:spcPct val="120000"/>
              </a:lnSpc>
              <a:spcBef>
                <a:spcPts val="0"/>
              </a:spcBef>
            </a:pPr>
            <a:r>
              <a:rPr lang="en-US" sz="2800"/>
              <a:t>The robot may score 40 points for putting the Team Beacon in the Beacon Mast.</a:t>
            </a:r>
          </a:p>
          <a:p>
            <a:pPr>
              <a:lnSpc>
                <a:spcPct val="120000"/>
              </a:lnSpc>
              <a:spcBef>
                <a:spcPts val="0"/>
              </a:spcBef>
            </a:pPr>
            <a:r>
              <a:rPr lang="en-US" sz="3000"/>
              <a:t>The robot shall fit within a cube with 12 inches per side at the start of the match. Rule G04.</a:t>
            </a:r>
          </a:p>
          <a:p>
            <a:pPr>
              <a:lnSpc>
                <a:spcPct val="120000"/>
              </a:lnSpc>
              <a:spcBef>
                <a:spcPts val="0"/>
              </a:spcBef>
            </a:pPr>
            <a:r>
              <a:rPr lang="en-US" sz="3000"/>
              <a:t>The robot shall be able to detect the walls of the arena, walls of the cave, and cave entrance. Rule S03 states that if the robot causes field damage, the team will be penalized. Detecting walls stops the robot from causing damage by moving into it.</a:t>
            </a:r>
          </a:p>
          <a:p>
            <a:pPr>
              <a:lnSpc>
                <a:spcPct val="120000"/>
              </a:lnSpc>
              <a:spcBef>
                <a:spcPts val="0"/>
              </a:spcBef>
            </a:pPr>
            <a:r>
              <a:rPr lang="en-US" sz="3000"/>
              <a:t>The robot shall stay on the game field. Rule S01.</a:t>
            </a:r>
          </a:p>
          <a:p>
            <a:pPr>
              <a:lnSpc>
                <a:spcPct val="120000"/>
              </a:lnSpc>
              <a:spcBef>
                <a:spcPts val="0"/>
              </a:spcBef>
            </a:pPr>
            <a:r>
              <a:rPr lang="en-US" sz="3000"/>
              <a:t>The robot may have a single, simple electrical start button that shall be clearly labelled. The operation of this button shall prevent the robot from moving for five seconds. Rule R03.</a:t>
            </a:r>
          </a:p>
          <a:p>
            <a:pPr>
              <a:lnSpc>
                <a:spcPct val="120000"/>
              </a:lnSpc>
              <a:spcBef>
                <a:spcPts val="0"/>
              </a:spcBef>
            </a:pPr>
            <a:r>
              <a:rPr lang="en-US" sz="3000"/>
              <a:t>The robot shall have a clearly labelled emergency stop button that immediately halts all functions safely and quickly. Rule R05.</a:t>
            </a:r>
          </a:p>
          <a:p>
            <a:pPr>
              <a:lnSpc>
                <a:spcPct val="120000"/>
              </a:lnSpc>
              <a:spcBef>
                <a:spcPts val="0"/>
              </a:spcBef>
            </a:pPr>
            <a:r>
              <a:rPr lang="en-US" sz="3000"/>
              <a:t>The robot shall have a source of identification clearly associating it with Tennessee Technological University. Rule R10.</a:t>
            </a:r>
          </a:p>
          <a:p>
            <a:pPr>
              <a:lnSpc>
                <a:spcPct val="120000"/>
              </a:lnSpc>
              <a:spcBef>
                <a:spcPts val="0"/>
              </a:spcBef>
            </a:pPr>
            <a:r>
              <a:rPr lang="en-US" sz="3000"/>
              <a:t>The robot may use light sources that shall not strobe, be excessively bright, or pose safety issues. Rule R17.</a:t>
            </a:r>
          </a:p>
          <a:p>
            <a:pPr>
              <a:lnSpc>
                <a:spcPct val="120000"/>
              </a:lnSpc>
              <a:spcBef>
                <a:spcPts val="0"/>
              </a:spcBef>
            </a:pPr>
            <a:r>
              <a:rPr lang="en-US" sz="3000"/>
              <a:t>The robot shall cease operation of all its units after the allotted 3-minute timeframe of play is over, and no game element positions can be disturbed after time expires. Rule G07.</a:t>
            </a:r>
          </a:p>
          <a:p>
            <a:pPr>
              <a:lnSpc>
                <a:spcPct val="120000"/>
              </a:lnSpc>
              <a:spcBef>
                <a:spcPts val="0"/>
              </a:spcBef>
            </a:pPr>
            <a:r>
              <a:rPr lang="en-US" sz="3000"/>
              <a:t>The robot shall account for background interference in the competition environment. Rule R13.</a:t>
            </a:r>
          </a:p>
          <a:p>
            <a:pPr>
              <a:lnSpc>
                <a:spcPct val="120000"/>
              </a:lnSpc>
              <a:spcBef>
                <a:spcPts val="0"/>
              </a:spcBef>
            </a:pPr>
            <a:r>
              <a:rPr lang="en-US" sz="3000"/>
              <a:t>The robot shall sustain power of 30V maximum. Rule R16.</a:t>
            </a:r>
          </a:p>
          <a:p>
            <a:pPr marL="0" indent="0">
              <a:lnSpc>
                <a:spcPct val="120000"/>
              </a:lnSpc>
              <a:spcBef>
                <a:spcPts val="0"/>
              </a:spcBef>
              <a:buNone/>
            </a:pPr>
            <a:r>
              <a:rPr lang="en-US" sz="5000"/>
              <a:t>Constraints</a:t>
            </a:r>
          </a:p>
          <a:p>
            <a:pPr>
              <a:lnSpc>
                <a:spcPct val="120000"/>
              </a:lnSpc>
              <a:spcBef>
                <a:spcPts val="0"/>
              </a:spcBef>
            </a:pPr>
            <a:r>
              <a:rPr lang="en-US" sz="3000"/>
              <a:t>The robot shall read April Tags to help with Specifications 1, 2e, 2g, 2h, and 2i.</a:t>
            </a:r>
          </a:p>
          <a:p>
            <a:pPr>
              <a:lnSpc>
                <a:spcPct val="120000"/>
              </a:lnSpc>
              <a:spcBef>
                <a:spcPts val="0"/>
              </a:spcBef>
            </a:pPr>
            <a:r>
              <a:rPr lang="en-US" sz="3000"/>
              <a:t>The robot shall have a user manual that explains functionality and design intent for each subsystem.</a:t>
            </a:r>
          </a:p>
          <a:p>
            <a:pPr>
              <a:lnSpc>
                <a:spcPct val="120000"/>
              </a:lnSpc>
              <a:spcBef>
                <a:spcPts val="0"/>
              </a:spcBef>
            </a:pPr>
            <a:r>
              <a:rPr lang="en-US" sz="3000"/>
              <a:t>The robot shall adhere to applicable requirements in standard IEC 60204-1 pertaining to electrical supply, electromagnetic compatibility, emergency stop, and control circuit protection. The power-based and electromagnetic interactions of components in the motor control subsystem will need to adhere to this standard.</a:t>
            </a:r>
          </a:p>
        </p:txBody>
      </p:sp>
    </p:spTree>
    <p:extLst>
      <p:ext uri="{BB962C8B-B14F-4D97-AF65-F5344CB8AC3E}">
        <p14:creationId xmlns:p14="http://schemas.microsoft.com/office/powerpoint/2010/main" val="1543996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F81FE-1A35-FCD2-68F4-7F24D8DA8E16}"/>
              </a:ext>
            </a:extLst>
          </p:cNvPr>
          <p:cNvSpPr>
            <a:spLocks noGrp="1"/>
          </p:cNvSpPr>
          <p:nvPr>
            <p:ph type="title"/>
          </p:nvPr>
        </p:nvSpPr>
        <p:spPr/>
        <p:txBody>
          <a:bodyPr/>
          <a:lstStyle/>
          <a:p>
            <a:r>
              <a:rPr lang="en-US"/>
              <a:t>Broader Impacts</a:t>
            </a:r>
          </a:p>
        </p:txBody>
      </p:sp>
      <p:sp>
        <p:nvSpPr>
          <p:cNvPr id="3" name="Content Placeholder 2">
            <a:extLst>
              <a:ext uri="{FF2B5EF4-FFF2-40B4-BE49-F238E27FC236}">
                <a16:creationId xmlns:a16="http://schemas.microsoft.com/office/drawing/2014/main" id="{5C71D872-DFBF-0489-AA5A-EA756B7F123E}"/>
              </a:ext>
            </a:extLst>
          </p:cNvPr>
          <p:cNvSpPr>
            <a:spLocks noGrp="1"/>
          </p:cNvSpPr>
          <p:nvPr>
            <p:ph idx="1"/>
          </p:nvPr>
        </p:nvSpPr>
        <p:spPr/>
        <p:txBody>
          <a:bodyPr vert="horz" lIns="91440" tIns="45720" rIns="91440" bIns="45720" rtlCol="0" anchor="t">
            <a:normAutofit/>
          </a:bodyPr>
          <a:lstStyle/>
          <a:p>
            <a:r>
              <a:rPr lang="en-US"/>
              <a:t>Cultural/social factor for Tennessee Tech</a:t>
            </a:r>
          </a:p>
          <a:p>
            <a:pPr lvl="1">
              <a:buFont typeface="Courier New" panose="020B0604020202020204" pitchFamily="34" charset="0"/>
              <a:buChar char="o"/>
            </a:pPr>
            <a:r>
              <a:rPr lang="en-US"/>
              <a:t>Performing well in the competition would benefit the outreach capabilities of Tennessee Tech, increasing university prestige and encouraging students to participate in future events</a:t>
            </a:r>
          </a:p>
        </p:txBody>
      </p:sp>
    </p:spTree>
    <p:extLst>
      <p:ext uri="{BB962C8B-B14F-4D97-AF65-F5344CB8AC3E}">
        <p14:creationId xmlns:p14="http://schemas.microsoft.com/office/powerpoint/2010/main" val="3617314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77CAF-B168-1322-22F9-4369E93F864E}"/>
              </a:ext>
            </a:extLst>
          </p:cNvPr>
          <p:cNvSpPr>
            <a:spLocks noGrp="1"/>
          </p:cNvSpPr>
          <p:nvPr>
            <p:ph type="title"/>
          </p:nvPr>
        </p:nvSpPr>
        <p:spPr/>
        <p:txBody>
          <a:bodyPr/>
          <a:lstStyle/>
          <a:p>
            <a:r>
              <a:rPr lang="en-US"/>
              <a:t>Conceptual Solution</a:t>
            </a:r>
          </a:p>
        </p:txBody>
      </p:sp>
      <p:sp>
        <p:nvSpPr>
          <p:cNvPr id="3" name="Content Placeholder 2">
            <a:extLst>
              <a:ext uri="{FF2B5EF4-FFF2-40B4-BE49-F238E27FC236}">
                <a16:creationId xmlns:a16="http://schemas.microsoft.com/office/drawing/2014/main" id="{526111EF-389C-C474-61DD-6C869EDD76F8}"/>
              </a:ext>
            </a:extLst>
          </p:cNvPr>
          <p:cNvSpPr>
            <a:spLocks noGrp="1"/>
          </p:cNvSpPr>
          <p:nvPr>
            <p:ph idx="1"/>
          </p:nvPr>
        </p:nvSpPr>
        <p:spPr/>
        <p:txBody>
          <a:bodyPr vert="horz" lIns="91440" tIns="45720" rIns="91440" bIns="45720" rtlCol="0" anchor="t">
            <a:normAutofit fontScale="85000" lnSpcReduction="20000"/>
          </a:bodyPr>
          <a:lstStyle/>
          <a:p>
            <a:r>
              <a:rPr lang="en-US"/>
              <a:t>Camera</a:t>
            </a:r>
          </a:p>
          <a:p>
            <a:pPr lvl="1">
              <a:buFont typeface="Courier New" panose="020B0604020202020204" pitchFamily="34" charset="0"/>
              <a:buChar char="o"/>
            </a:pPr>
            <a:r>
              <a:rPr lang="en-US"/>
              <a:t>The camera (Intel D435) will be used for object detection, localization, and reading the April Tags on the board.</a:t>
            </a:r>
          </a:p>
          <a:p>
            <a:r>
              <a:rPr lang="en-US"/>
              <a:t>Sensors</a:t>
            </a:r>
          </a:p>
          <a:p>
            <a:pPr lvl="1">
              <a:buFont typeface="Courier New" panose="020B0604020202020204" pitchFamily="34" charset="0"/>
              <a:buChar char="o"/>
            </a:pPr>
            <a:r>
              <a:rPr lang="en-US"/>
              <a:t>Some sensors (including an Optical Tracking Odometry Sensor unit, multiple LiDAR units, a photoresistor, and an IMU) provide data for localization</a:t>
            </a:r>
          </a:p>
          <a:p>
            <a:pPr lvl="1">
              <a:buFont typeface="Courier New" panose="020B0604020202020204" pitchFamily="34" charset="0"/>
              <a:buChar char="o"/>
            </a:pPr>
            <a:r>
              <a:rPr lang="en-US"/>
              <a:t>Other sensors (including Hall Effect and line break sensors) will be used to track the astral material internally</a:t>
            </a:r>
          </a:p>
          <a:p>
            <a:r>
              <a:rPr lang="en-US"/>
              <a:t>Navigation and Master Control</a:t>
            </a:r>
          </a:p>
          <a:p>
            <a:pPr lvl="1">
              <a:buFont typeface="Courier New" panose="020B0604020202020204" pitchFamily="34" charset="0"/>
              <a:buChar char="o"/>
            </a:pPr>
            <a:r>
              <a:rPr lang="en-US"/>
              <a:t>A Jetson Nano will be used to interpret the data from the sensors and camera subsystems.</a:t>
            </a:r>
          </a:p>
          <a:p>
            <a:pPr lvl="1">
              <a:buFont typeface="Courier New" panose="020B0604020202020204" pitchFamily="34" charset="0"/>
              <a:buChar char="o"/>
            </a:pPr>
            <a:r>
              <a:rPr lang="en-US"/>
              <a:t>The Jetson Nano will send desired positions to the motor control subsystem</a:t>
            </a:r>
          </a:p>
          <a:p>
            <a:r>
              <a:rPr lang="en-US"/>
              <a:t>Motor Control</a:t>
            </a:r>
          </a:p>
          <a:p>
            <a:pPr lvl="1">
              <a:buFont typeface="Courier New" panose="020B0604020202020204" pitchFamily="34" charset="0"/>
              <a:buChar char="o"/>
            </a:pPr>
            <a:r>
              <a:rPr lang="en-US"/>
              <a:t>An Arduino will interpret the commands from the master control subsystem and send commands to the drive train, auger, roller, and beacon placement mechanism.</a:t>
            </a:r>
          </a:p>
        </p:txBody>
      </p:sp>
    </p:spTree>
    <p:extLst>
      <p:ext uri="{BB962C8B-B14F-4D97-AF65-F5344CB8AC3E}">
        <p14:creationId xmlns:p14="http://schemas.microsoft.com/office/powerpoint/2010/main" val="843751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diagram&#10;&#10;Description automatically generated">
            <a:extLst>
              <a:ext uri="{FF2B5EF4-FFF2-40B4-BE49-F238E27FC236}">
                <a16:creationId xmlns:a16="http://schemas.microsoft.com/office/drawing/2014/main" id="{AEBCE9AC-CEE8-9CA0-D2ED-1E5FF22EA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405" y="0"/>
            <a:ext cx="8713189" cy="6858000"/>
          </a:xfrm>
          <a:prstGeom prst="rect">
            <a:avLst/>
          </a:prstGeom>
        </p:spPr>
      </p:pic>
    </p:spTree>
    <p:extLst>
      <p:ext uri="{BB962C8B-B14F-4D97-AF65-F5344CB8AC3E}">
        <p14:creationId xmlns:p14="http://schemas.microsoft.com/office/powerpoint/2010/main" val="890302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7CB9-2E43-27F3-3C64-AB83B0453DB0}"/>
              </a:ext>
            </a:extLst>
          </p:cNvPr>
          <p:cNvSpPr>
            <a:spLocks noGrp="1"/>
          </p:cNvSpPr>
          <p:nvPr>
            <p:ph type="title"/>
          </p:nvPr>
        </p:nvSpPr>
        <p:spPr>
          <a:xfrm>
            <a:off x="1976488" y="292043"/>
            <a:ext cx="4874231" cy="878048"/>
          </a:xfrm>
        </p:spPr>
        <p:txBody>
          <a:bodyPr/>
          <a:lstStyle/>
          <a:p>
            <a:r>
              <a:rPr lang="en-US"/>
              <a:t>Sensors Subsystem</a:t>
            </a:r>
          </a:p>
        </p:txBody>
      </p:sp>
      <p:pic>
        <p:nvPicPr>
          <p:cNvPr id="11" name="Content Placeholder 10" descr="A black rectangular object with two circles&#10;&#10;Description automatically generated">
            <a:extLst>
              <a:ext uri="{FF2B5EF4-FFF2-40B4-BE49-F238E27FC236}">
                <a16:creationId xmlns:a16="http://schemas.microsoft.com/office/drawing/2014/main" id="{AC9B64AC-08D6-17A8-4916-54A206670BA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601" t="25931" r="8238" b="25756"/>
          <a:stretch/>
        </p:blipFill>
        <p:spPr>
          <a:xfrm>
            <a:off x="9606327" y="315545"/>
            <a:ext cx="2281720" cy="1325562"/>
          </a:xfrm>
        </p:spPr>
      </p:pic>
      <p:sp>
        <p:nvSpPr>
          <p:cNvPr id="12" name="TextBox 11">
            <a:extLst>
              <a:ext uri="{FF2B5EF4-FFF2-40B4-BE49-F238E27FC236}">
                <a16:creationId xmlns:a16="http://schemas.microsoft.com/office/drawing/2014/main" id="{7EA6C9F5-CE69-A105-A4B2-7C6EB47C023C}"/>
              </a:ext>
            </a:extLst>
          </p:cNvPr>
          <p:cNvSpPr txBox="1"/>
          <p:nvPr/>
        </p:nvSpPr>
        <p:spPr>
          <a:xfrm>
            <a:off x="5717562" y="1225689"/>
            <a:ext cx="3534310" cy="4647426"/>
          </a:xfrm>
          <a:prstGeom prst="rect">
            <a:avLst/>
          </a:prstGeom>
          <a:noFill/>
        </p:spPr>
        <p:txBody>
          <a:bodyPr wrap="square" rtlCol="0">
            <a:spAutoFit/>
          </a:bodyPr>
          <a:lstStyle/>
          <a:p>
            <a:r>
              <a:rPr lang="en-US" sz="2000"/>
              <a:t>Solutions</a:t>
            </a:r>
          </a:p>
          <a:p>
            <a:pPr marL="285750" indent="-285750">
              <a:buFont typeface="Arial" panose="020B0604020202020204" pitchFamily="34" charset="0"/>
              <a:buChar char="•"/>
            </a:pPr>
            <a:r>
              <a:rPr lang="en-US" sz="1600"/>
              <a:t>Garmin LIDAR-Lite v4 LED</a:t>
            </a:r>
          </a:p>
          <a:p>
            <a:pPr marL="742950" lvl="1" indent="-285750">
              <a:buFont typeface="Arial" panose="020B0604020202020204" pitchFamily="34" charset="0"/>
              <a:buChar char="•"/>
            </a:pPr>
            <a:r>
              <a:rPr lang="en-US" sz="1600"/>
              <a:t>Provides positional feedback</a:t>
            </a:r>
          </a:p>
          <a:p>
            <a:pPr marL="742950" lvl="1" indent="-285750">
              <a:buFont typeface="Arial" panose="020B0604020202020204" pitchFamily="34" charset="0"/>
              <a:buChar char="•"/>
            </a:pPr>
            <a:r>
              <a:rPr lang="en-US" sz="1600"/>
              <a:t>Provides on board processing</a:t>
            </a:r>
          </a:p>
          <a:p>
            <a:pPr marL="285750" indent="-285750">
              <a:buFont typeface="Arial" panose="020B0604020202020204" pitchFamily="34" charset="0"/>
              <a:buChar char="•"/>
            </a:pPr>
            <a:r>
              <a:rPr lang="en-US" sz="1600" err="1"/>
              <a:t>SparkFun</a:t>
            </a:r>
            <a:r>
              <a:rPr lang="en-US" sz="1600"/>
              <a:t> Optical Tracking Odometry Sensor (OTOS)</a:t>
            </a:r>
          </a:p>
          <a:p>
            <a:pPr marL="742950" lvl="1" indent="-285750">
              <a:buFont typeface="Arial" panose="020B0604020202020204" pitchFamily="34" charset="0"/>
              <a:buChar char="•"/>
            </a:pPr>
            <a:r>
              <a:rPr lang="en-US" sz="1600"/>
              <a:t>Provides velocity and acceleration feedback that is transformed to positional feedback</a:t>
            </a:r>
          </a:p>
          <a:p>
            <a:pPr marL="742950" lvl="1" indent="-285750">
              <a:buFont typeface="Arial" panose="020B0604020202020204" pitchFamily="34" charset="0"/>
              <a:buChar char="•"/>
            </a:pPr>
            <a:r>
              <a:rPr lang="en-US" sz="1600"/>
              <a:t>Provides on board processing</a:t>
            </a:r>
          </a:p>
          <a:p>
            <a:pPr marL="285750" indent="-285750">
              <a:buFont typeface="Arial" panose="020B0604020202020204" pitchFamily="34" charset="0"/>
              <a:buChar char="•"/>
            </a:pPr>
            <a:r>
              <a:rPr lang="en-US" sz="1600"/>
              <a:t>Photoresistors (GL125 Series)</a:t>
            </a:r>
          </a:p>
          <a:p>
            <a:pPr marL="742950" lvl="1" indent="-285750">
              <a:buFont typeface="Arial" panose="020B0604020202020204" pitchFamily="34" charset="0"/>
              <a:buChar char="•"/>
            </a:pPr>
            <a:r>
              <a:rPr lang="en-US" sz="1600"/>
              <a:t>Detects light</a:t>
            </a:r>
          </a:p>
          <a:p>
            <a:pPr marL="742950" lvl="1" indent="-285750">
              <a:buFont typeface="Arial" panose="020B0604020202020204" pitchFamily="34" charset="0"/>
              <a:buChar char="•"/>
            </a:pPr>
            <a:r>
              <a:rPr lang="en-US" sz="1600"/>
              <a:t>Will be filtered for background noise</a:t>
            </a:r>
          </a:p>
          <a:p>
            <a:pPr marL="285750" indent="-285750">
              <a:buFont typeface="Arial" panose="020B0604020202020204" pitchFamily="34" charset="0"/>
              <a:buChar char="•"/>
            </a:pPr>
            <a:r>
              <a:rPr lang="en-US" sz="1600"/>
              <a:t>Analog Hall Effect Sensors (AH49E)</a:t>
            </a:r>
          </a:p>
          <a:p>
            <a:pPr marL="742950" lvl="1" indent="-285750">
              <a:buFont typeface="Arial" panose="020B0604020202020204" pitchFamily="34" charset="0"/>
              <a:buChar char="•"/>
            </a:pPr>
            <a:r>
              <a:rPr lang="en-US" sz="1600"/>
              <a:t>Detects magnetic field in 1 dimension.</a:t>
            </a:r>
          </a:p>
        </p:txBody>
      </p:sp>
      <p:sp>
        <p:nvSpPr>
          <p:cNvPr id="13" name="TextBox 12">
            <a:extLst>
              <a:ext uri="{FF2B5EF4-FFF2-40B4-BE49-F238E27FC236}">
                <a16:creationId xmlns:a16="http://schemas.microsoft.com/office/drawing/2014/main" id="{38D759C8-1463-E7AA-2CDE-904861A8322C}"/>
              </a:ext>
            </a:extLst>
          </p:cNvPr>
          <p:cNvSpPr txBox="1"/>
          <p:nvPr/>
        </p:nvSpPr>
        <p:spPr>
          <a:xfrm>
            <a:off x="9776279" y="1538367"/>
            <a:ext cx="1941817" cy="276999"/>
          </a:xfrm>
          <a:prstGeom prst="rect">
            <a:avLst/>
          </a:prstGeom>
          <a:noFill/>
        </p:spPr>
        <p:txBody>
          <a:bodyPr wrap="square" rtlCol="0">
            <a:spAutoFit/>
          </a:bodyPr>
          <a:lstStyle/>
          <a:p>
            <a:r>
              <a:rPr lang="en-US" sz="1200"/>
              <a:t>Garmin LIDAR-Lite v4 LED</a:t>
            </a:r>
          </a:p>
        </p:txBody>
      </p:sp>
      <p:sp>
        <p:nvSpPr>
          <p:cNvPr id="14" name="TextBox 13">
            <a:extLst>
              <a:ext uri="{FF2B5EF4-FFF2-40B4-BE49-F238E27FC236}">
                <a16:creationId xmlns:a16="http://schemas.microsoft.com/office/drawing/2014/main" id="{69B6D683-F9D3-68CE-9006-920FEC5074B1}"/>
              </a:ext>
            </a:extLst>
          </p:cNvPr>
          <p:cNvSpPr txBox="1"/>
          <p:nvPr/>
        </p:nvSpPr>
        <p:spPr>
          <a:xfrm>
            <a:off x="9776279" y="3527865"/>
            <a:ext cx="1941817" cy="646331"/>
          </a:xfrm>
          <a:prstGeom prst="rect">
            <a:avLst/>
          </a:prstGeom>
          <a:noFill/>
        </p:spPr>
        <p:txBody>
          <a:bodyPr wrap="square" rtlCol="0">
            <a:spAutoFit/>
          </a:bodyPr>
          <a:lstStyle/>
          <a:p>
            <a:r>
              <a:rPr lang="en-US" sz="1200" err="1"/>
              <a:t>SparkFun</a:t>
            </a:r>
            <a:r>
              <a:rPr lang="en-US" sz="1200"/>
              <a:t> Optical Tracking Odometry Sensor (OTOS) Top Panel</a:t>
            </a:r>
          </a:p>
        </p:txBody>
      </p:sp>
      <p:sp>
        <p:nvSpPr>
          <p:cNvPr id="16" name="TextBox 15">
            <a:extLst>
              <a:ext uri="{FF2B5EF4-FFF2-40B4-BE49-F238E27FC236}">
                <a16:creationId xmlns:a16="http://schemas.microsoft.com/office/drawing/2014/main" id="{772E7385-910C-0D25-B61E-BAF5C405120F}"/>
              </a:ext>
            </a:extLst>
          </p:cNvPr>
          <p:cNvSpPr txBox="1"/>
          <p:nvPr/>
        </p:nvSpPr>
        <p:spPr>
          <a:xfrm>
            <a:off x="297947" y="1224415"/>
            <a:ext cx="5065160" cy="4893647"/>
          </a:xfrm>
          <a:prstGeom prst="rect">
            <a:avLst/>
          </a:prstGeom>
          <a:noFill/>
        </p:spPr>
        <p:txBody>
          <a:bodyPr wrap="square" rtlCol="0">
            <a:spAutoFit/>
          </a:bodyPr>
          <a:lstStyle/>
          <a:p>
            <a:r>
              <a:rPr lang="en-US" sz="2000"/>
              <a:t>Goals</a:t>
            </a:r>
          </a:p>
          <a:p>
            <a:pPr marL="285750" indent="-285750">
              <a:buFont typeface="Arial" panose="020B0604020202020204" pitchFamily="34" charset="0"/>
              <a:buChar char="•"/>
            </a:pPr>
            <a:r>
              <a:rPr lang="en-US" sz="1600"/>
              <a:t>Detect the Start LED</a:t>
            </a:r>
          </a:p>
          <a:p>
            <a:pPr marL="285750" indent="-285750">
              <a:buFont typeface="Arial" panose="020B0604020202020204" pitchFamily="34" charset="0"/>
              <a:buChar char="•"/>
            </a:pPr>
            <a:r>
              <a:rPr lang="en-US" sz="1600"/>
              <a:t>Detect when a material has been collected</a:t>
            </a:r>
          </a:p>
          <a:p>
            <a:pPr marL="285750" indent="-285750">
              <a:buFont typeface="Arial" panose="020B0604020202020204" pitchFamily="34" charset="0"/>
              <a:buChar char="•"/>
            </a:pPr>
            <a:r>
              <a:rPr lang="en-US" sz="1600"/>
              <a:t>Identify the type of material collected</a:t>
            </a:r>
          </a:p>
          <a:p>
            <a:pPr marL="285750" indent="-285750">
              <a:buFont typeface="Arial" panose="020B0604020202020204" pitchFamily="34" charset="0"/>
              <a:buChar char="•"/>
            </a:pPr>
            <a:r>
              <a:rPr lang="en-US" sz="1600"/>
              <a:t>Identify the robot’s position</a:t>
            </a:r>
          </a:p>
          <a:p>
            <a:r>
              <a:rPr lang="en-US" sz="2000"/>
              <a:t>Constraints</a:t>
            </a:r>
          </a:p>
          <a:p>
            <a:pPr marL="285750" indent="-285750">
              <a:buFont typeface="Arial" panose="020B0604020202020204" pitchFamily="34" charset="0"/>
              <a:buChar char="•"/>
            </a:pPr>
            <a:r>
              <a:rPr lang="en-US" sz="1600"/>
              <a:t>The robot shall be able to count the number of materials collected and deposited.</a:t>
            </a:r>
          </a:p>
          <a:p>
            <a:pPr marL="285750" indent="-285750">
              <a:buFont typeface="Arial" panose="020B0604020202020204" pitchFamily="34" charset="0"/>
              <a:buChar char="•"/>
            </a:pPr>
            <a:r>
              <a:rPr lang="en-US" sz="1600"/>
              <a:t>The robot shall know its current position.</a:t>
            </a:r>
          </a:p>
          <a:p>
            <a:pPr marL="285750" indent="-285750">
              <a:buFont typeface="Arial" panose="020B0604020202020204" pitchFamily="34" charset="0"/>
              <a:buChar char="•"/>
            </a:pPr>
            <a:r>
              <a:rPr lang="en-US" sz="1600"/>
              <a:t>The distance sensor shall detect a maximum of 8 ft, or 2.4 m.</a:t>
            </a:r>
          </a:p>
          <a:p>
            <a:pPr marL="285750" indent="-285750">
              <a:buFont typeface="Arial" panose="020B0604020202020204" pitchFamily="34" charset="0"/>
              <a:buChar char="•"/>
            </a:pPr>
            <a:r>
              <a:rPr lang="en-US" sz="1600"/>
              <a:t>The magnetic sensor shall provide a signal that is larger than the resolution of the Arduino's Analog-to-Digital Converter.</a:t>
            </a:r>
          </a:p>
          <a:p>
            <a:pPr marL="285750" indent="-285750">
              <a:buFont typeface="Arial" panose="020B0604020202020204" pitchFamily="34" charset="0"/>
              <a:buChar char="•"/>
            </a:pPr>
            <a:r>
              <a:rPr lang="en-US" sz="1600"/>
              <a:t>The light detector shall provide a signal visible through the background noise.</a:t>
            </a:r>
          </a:p>
          <a:p>
            <a:pPr marL="285750" indent="-285750">
              <a:buFont typeface="Arial" panose="020B0604020202020204" pitchFamily="34" charset="0"/>
              <a:buChar char="•"/>
            </a:pPr>
            <a:r>
              <a:rPr lang="en-US" sz="1600"/>
              <a:t>The robot's general sensor subsystem shall have a user manual that explains functionality and design intent.</a:t>
            </a:r>
          </a:p>
        </p:txBody>
      </p:sp>
      <p:pic>
        <p:nvPicPr>
          <p:cNvPr id="20" name="Picture 19" descr="A red circuit board with black and white text&#10;&#10;Description automatically generated">
            <a:extLst>
              <a:ext uri="{FF2B5EF4-FFF2-40B4-BE49-F238E27FC236}">
                <a16:creationId xmlns:a16="http://schemas.microsoft.com/office/drawing/2014/main" id="{0E00D906-B59C-A237-BDB4-1952C41EC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7134" y="1938580"/>
            <a:ext cx="1620107" cy="1620107"/>
          </a:xfrm>
          <a:prstGeom prst="rect">
            <a:avLst/>
          </a:prstGeom>
        </p:spPr>
      </p:pic>
      <p:sp>
        <p:nvSpPr>
          <p:cNvPr id="21" name="TextBox 20">
            <a:extLst>
              <a:ext uri="{FF2B5EF4-FFF2-40B4-BE49-F238E27FC236}">
                <a16:creationId xmlns:a16="http://schemas.microsoft.com/office/drawing/2014/main" id="{A82719CF-D09E-3A81-BCA5-16C86020A7F7}"/>
              </a:ext>
            </a:extLst>
          </p:cNvPr>
          <p:cNvSpPr txBox="1"/>
          <p:nvPr/>
        </p:nvSpPr>
        <p:spPr>
          <a:xfrm>
            <a:off x="9776279" y="5910274"/>
            <a:ext cx="1941817" cy="646331"/>
          </a:xfrm>
          <a:prstGeom prst="rect">
            <a:avLst/>
          </a:prstGeom>
          <a:noFill/>
        </p:spPr>
        <p:txBody>
          <a:bodyPr wrap="square" rtlCol="0">
            <a:spAutoFit/>
          </a:bodyPr>
          <a:lstStyle/>
          <a:p>
            <a:r>
              <a:rPr lang="en-US" sz="1200" err="1"/>
              <a:t>SparkFun</a:t>
            </a:r>
            <a:r>
              <a:rPr lang="en-US" sz="1200"/>
              <a:t> Optical Tracking Odometry Sensor (OTOS) Bottom Panel</a:t>
            </a:r>
          </a:p>
        </p:txBody>
      </p:sp>
      <p:pic>
        <p:nvPicPr>
          <p:cNvPr id="23" name="Picture 22" descr="A red circuit board with white text&#10;&#10;Description automatically generated">
            <a:extLst>
              <a:ext uri="{FF2B5EF4-FFF2-40B4-BE49-F238E27FC236}">
                <a16:creationId xmlns:a16="http://schemas.microsoft.com/office/drawing/2014/main" id="{556A9E24-3CB8-B9E8-2C62-8A433BB74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893" y="4368741"/>
            <a:ext cx="1632588" cy="1620106"/>
          </a:xfrm>
          <a:prstGeom prst="rect">
            <a:avLst/>
          </a:prstGeom>
        </p:spPr>
      </p:pic>
    </p:spTree>
    <p:extLst>
      <p:ext uri="{BB962C8B-B14F-4D97-AF65-F5344CB8AC3E}">
        <p14:creationId xmlns:p14="http://schemas.microsoft.com/office/powerpoint/2010/main" val="3424974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8D36-FB4F-E492-4509-51C7AF59E956}"/>
              </a:ext>
            </a:extLst>
          </p:cNvPr>
          <p:cNvSpPr>
            <a:spLocks noGrp="1"/>
          </p:cNvSpPr>
          <p:nvPr>
            <p:ph type="title"/>
          </p:nvPr>
        </p:nvSpPr>
        <p:spPr/>
        <p:txBody>
          <a:bodyPr/>
          <a:lstStyle/>
          <a:p>
            <a:r>
              <a:rPr lang="en-US"/>
              <a:t>Object and Line Detection</a:t>
            </a:r>
          </a:p>
        </p:txBody>
      </p:sp>
      <p:sp>
        <p:nvSpPr>
          <p:cNvPr id="3" name="Content Placeholder 2">
            <a:extLst>
              <a:ext uri="{FF2B5EF4-FFF2-40B4-BE49-F238E27FC236}">
                <a16:creationId xmlns:a16="http://schemas.microsoft.com/office/drawing/2014/main" id="{B26A9516-5D3E-295F-D6B8-A1834253C0D4}"/>
              </a:ext>
            </a:extLst>
          </p:cNvPr>
          <p:cNvSpPr>
            <a:spLocks noGrp="1"/>
          </p:cNvSpPr>
          <p:nvPr>
            <p:ph idx="1"/>
          </p:nvPr>
        </p:nvSpPr>
        <p:spPr>
          <a:xfrm>
            <a:off x="838200" y="1825625"/>
            <a:ext cx="2895601" cy="4916692"/>
          </a:xfrm>
        </p:spPr>
        <p:txBody>
          <a:bodyPr vert="horz" lIns="91440" tIns="45720" rIns="91440" bIns="45720" rtlCol="0" anchor="t">
            <a:normAutofit lnSpcReduction="10000"/>
          </a:bodyPr>
          <a:lstStyle/>
          <a:p>
            <a:pPr>
              <a:buFont typeface="Calibri" panose="020B0604020202020204" pitchFamily="34" charset="0"/>
              <a:buChar char="-"/>
            </a:pPr>
            <a:r>
              <a:rPr lang="en-US" sz="1400" b="1"/>
              <a:t>Specifications</a:t>
            </a:r>
          </a:p>
          <a:p>
            <a:pPr>
              <a:buFont typeface="Calibri" panose="020B0604020202020204" pitchFamily="34" charset="0"/>
              <a:buChar char="-"/>
            </a:pPr>
            <a:r>
              <a:rPr lang="en-US" sz="1050">
                <a:ea typeface="+mn-lt"/>
                <a:cs typeface="+mn-lt"/>
              </a:rPr>
              <a:t>The robot shall act autonomously [S1].</a:t>
            </a:r>
            <a:endParaRPr lang="en-US" sz="1050"/>
          </a:p>
          <a:p>
            <a:pPr>
              <a:buFont typeface="Calibri" panose="020B0604020202020204" pitchFamily="34" charset="0"/>
              <a:buChar char="-"/>
            </a:pPr>
            <a:r>
              <a:rPr lang="en-US" sz="1050">
                <a:ea typeface="+mn-lt"/>
                <a:cs typeface="+mn-lt"/>
              </a:rPr>
              <a:t>The camera shall detect the Nebulite [S2-vii].</a:t>
            </a:r>
            <a:endParaRPr lang="en-US" sz="1050"/>
          </a:p>
          <a:p>
            <a:pPr>
              <a:buFont typeface="Calibri" panose="020B0604020202020204" pitchFamily="34" charset="0"/>
              <a:buChar char="-"/>
            </a:pPr>
            <a:r>
              <a:rPr lang="en-US" sz="1050">
                <a:ea typeface="+mn-lt"/>
                <a:cs typeface="+mn-lt"/>
              </a:rPr>
              <a:t>The camera shall detect the </a:t>
            </a:r>
            <a:r>
              <a:rPr lang="en-US" sz="1050" err="1">
                <a:ea typeface="+mn-lt"/>
                <a:cs typeface="+mn-lt"/>
              </a:rPr>
              <a:t>Geodinium</a:t>
            </a:r>
            <a:r>
              <a:rPr lang="en-US" sz="1050">
                <a:ea typeface="+mn-lt"/>
                <a:cs typeface="+mn-lt"/>
              </a:rPr>
              <a:t> [S2-viii].</a:t>
            </a:r>
            <a:endParaRPr lang="en-US" sz="1050"/>
          </a:p>
          <a:p>
            <a:pPr>
              <a:buFont typeface="Calibri" panose="020B0604020202020204" pitchFamily="34" charset="0"/>
              <a:buChar char="-"/>
            </a:pPr>
            <a:r>
              <a:rPr lang="en-US" sz="1050">
                <a:ea typeface="+mn-lt"/>
                <a:cs typeface="+mn-lt"/>
              </a:rPr>
              <a:t>The robot shall be able to detect the walls of the arena, walls of the cave, and cave entrance. Rule S03 states that if the robot causes field damage, the team will be penalized. Detecting walls stops the robot from causing damage by moving into it. The camera will be the only sensor on the front and will need to do the listed objectives [S4].</a:t>
            </a:r>
            <a:endParaRPr lang="en-US" sz="1050"/>
          </a:p>
          <a:p>
            <a:pPr>
              <a:buFont typeface="Calibri" panose="020B0604020202020204" pitchFamily="34" charset="0"/>
              <a:buChar char="-"/>
            </a:pPr>
            <a:r>
              <a:rPr lang="en-US" sz="1050">
                <a:ea typeface="+mn-lt"/>
                <a:cs typeface="+mn-lt"/>
              </a:rPr>
              <a:t>The camera shall read April Tags to help with Specifications 1, 2-v, 2-vii, 2-viii, and 2-ix [C1].</a:t>
            </a:r>
            <a:endParaRPr lang="en-US" sz="1050"/>
          </a:p>
          <a:p>
            <a:pPr marL="171450" indent="-171450">
              <a:buFont typeface="Calibri" panose="020B0604020202020204" pitchFamily="34" charset="0"/>
              <a:buChar char="-"/>
            </a:pPr>
            <a:r>
              <a:rPr lang="en-US" sz="1400" b="1"/>
              <a:t>Constraints </a:t>
            </a:r>
          </a:p>
          <a:p>
            <a:pPr marL="171450" indent="-171450">
              <a:buFont typeface="Calibri" panose="020B0604020202020204" pitchFamily="34" charset="0"/>
              <a:buChar char="-"/>
            </a:pPr>
            <a:r>
              <a:rPr lang="en-US" sz="1050">
                <a:ea typeface="+mn-lt"/>
                <a:cs typeface="+mn-lt"/>
              </a:rPr>
              <a:t>The camera will be able to work in both light and dark conditions</a:t>
            </a:r>
            <a:endParaRPr lang="en-US" sz="1050"/>
          </a:p>
          <a:p>
            <a:pPr marL="171450" indent="-171450">
              <a:buFont typeface="Calibri" panose="020B0604020202020204" pitchFamily="34" charset="0"/>
              <a:buChar char="-"/>
            </a:pPr>
            <a:r>
              <a:rPr lang="en-US" sz="1050">
                <a:ea typeface="+mn-lt"/>
                <a:cs typeface="+mn-lt"/>
              </a:rPr>
              <a:t>In order to keep costs down the robot will only have 1 RGBD camera</a:t>
            </a:r>
            <a:endParaRPr lang="en-US" sz="1050"/>
          </a:p>
          <a:p>
            <a:pPr marL="171450" indent="-171450">
              <a:buFont typeface="Calibri" panose="020B0604020202020204" pitchFamily="34" charset="0"/>
              <a:buChar char="-"/>
            </a:pPr>
            <a:r>
              <a:rPr lang="en-US" sz="1050">
                <a:ea typeface="+mn-lt"/>
                <a:cs typeface="+mn-lt"/>
              </a:rPr>
              <a:t>The robot will be able detect the white lines on the game field</a:t>
            </a:r>
            <a:endParaRPr lang="en-US" sz="1050"/>
          </a:p>
          <a:p>
            <a:pPr marL="171450" indent="-171450">
              <a:buFont typeface="Calibri" panose="020B0604020202020204" pitchFamily="34" charset="0"/>
              <a:buChar char="-"/>
            </a:pPr>
            <a:endParaRPr lang="en-US" sz="1200">
              <a:solidFill>
                <a:srgbClr val="1F2328"/>
              </a:solidFill>
            </a:endParaRPr>
          </a:p>
          <a:p>
            <a:pPr lvl="1">
              <a:buFont typeface="Courier New" panose="020B0604020202020204" pitchFamily="34" charset="0"/>
              <a:buChar char="o"/>
            </a:pPr>
            <a:endParaRPr lang="en-US">
              <a:solidFill>
                <a:srgbClr val="000000"/>
              </a:solidFill>
            </a:endParaRPr>
          </a:p>
        </p:txBody>
      </p:sp>
      <p:sp>
        <p:nvSpPr>
          <p:cNvPr id="4" name="TextBox 3">
            <a:extLst>
              <a:ext uri="{FF2B5EF4-FFF2-40B4-BE49-F238E27FC236}">
                <a16:creationId xmlns:a16="http://schemas.microsoft.com/office/drawing/2014/main" id="{ABAE38AA-65C5-9B5A-C725-076CE0878A27}"/>
              </a:ext>
            </a:extLst>
          </p:cNvPr>
          <p:cNvSpPr txBox="1"/>
          <p:nvPr/>
        </p:nvSpPr>
        <p:spPr>
          <a:xfrm>
            <a:off x="3733551" y="1826465"/>
            <a:ext cx="4364313" cy="49244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1400" b="1"/>
              <a:t>Solution </a:t>
            </a:r>
          </a:p>
          <a:p>
            <a:pPr marL="285750" indent="-285750">
              <a:buFont typeface="Calibri"/>
              <a:buChar char="-"/>
            </a:pPr>
            <a:r>
              <a:rPr lang="en-US" sz="1200"/>
              <a:t>The robot shall have an Intel </a:t>
            </a:r>
            <a:r>
              <a:rPr lang="en-US" sz="1200" err="1"/>
              <a:t>Realsense</a:t>
            </a:r>
            <a:r>
              <a:rPr lang="en-US" sz="1200"/>
              <a:t> D435 stereoscopic depth camera </a:t>
            </a:r>
          </a:p>
          <a:p>
            <a:pPr marL="742950" lvl="1" indent="-285750">
              <a:buFont typeface="Courier New"/>
              <a:buChar char="o"/>
            </a:pPr>
            <a:r>
              <a:rPr lang="en-US" sz="1200"/>
              <a:t>This camera will provide an image input for the robot, this input can the processed by various algorithms in order to give the robot useful information about elements of the game field such as</a:t>
            </a:r>
          </a:p>
          <a:p>
            <a:pPr marL="1200150" lvl="2" indent="-285750">
              <a:buFont typeface="Wingdings"/>
              <a:buChar char="§"/>
            </a:pPr>
            <a:r>
              <a:rPr lang="en-US" sz="1200"/>
              <a:t>Objects, such as the astral material, shipping containers, and walls</a:t>
            </a:r>
          </a:p>
          <a:p>
            <a:pPr marL="1200150" lvl="2" indent="-285750">
              <a:buFont typeface="Wingdings"/>
              <a:buChar char="§"/>
            </a:pPr>
            <a:r>
              <a:rPr lang="en-US" sz="1200"/>
              <a:t>Lines, including the lines to help navigate inside and outside the cave and the lines denoting the telemetry zones for the shipping containers </a:t>
            </a:r>
          </a:p>
          <a:p>
            <a:pPr marL="1200150" lvl="2" indent="-285750">
              <a:buFont typeface="Wingdings"/>
              <a:buChar char="§"/>
            </a:pPr>
            <a:r>
              <a:rPr lang="en-US" sz="1200"/>
              <a:t>April tags, the robot will need to be able to read the </a:t>
            </a:r>
            <a:r>
              <a:rPr lang="en-US" sz="1200" err="1"/>
              <a:t>apri</a:t>
            </a:r>
            <a:r>
              <a:rPr lang="en-US" sz="1200"/>
              <a:t> tags in order to properly sort the shipping containers. </a:t>
            </a:r>
          </a:p>
          <a:p>
            <a:pPr marL="285750" indent="-285750">
              <a:buFont typeface="Calibri"/>
              <a:buChar char="-"/>
            </a:pPr>
            <a:r>
              <a:rPr lang="en-US" sz="1200"/>
              <a:t>In order to make use of the information from the camera and give the information about the elements described above the robot will make use of several image processing algorithms , which include</a:t>
            </a:r>
          </a:p>
          <a:p>
            <a:pPr marL="742950" lvl="1" indent="-285750">
              <a:buFont typeface="Courier New"/>
              <a:buChar char="o"/>
            </a:pPr>
            <a:r>
              <a:rPr lang="en-US" sz="1200"/>
              <a:t>Object Detection</a:t>
            </a:r>
          </a:p>
          <a:p>
            <a:pPr marL="742950" lvl="1" indent="-285750">
              <a:buFont typeface="Courier New"/>
              <a:buChar char="o"/>
            </a:pPr>
            <a:r>
              <a:rPr lang="en-US" sz="1200"/>
              <a:t>Line Detection</a:t>
            </a:r>
          </a:p>
          <a:p>
            <a:pPr marL="742950" lvl="1" indent="-285750">
              <a:buFont typeface="Courier New"/>
              <a:buChar char="o"/>
            </a:pPr>
            <a:r>
              <a:rPr lang="en-US" sz="1200"/>
              <a:t>Image processing for </a:t>
            </a:r>
            <a:r>
              <a:rPr lang="en-US" sz="1200" err="1"/>
              <a:t>april</a:t>
            </a:r>
            <a:r>
              <a:rPr lang="en-US" sz="1200"/>
              <a:t> tags </a:t>
            </a:r>
          </a:p>
          <a:p>
            <a:pPr marL="742950" lvl="1" indent="-285750">
              <a:buFont typeface="Courier New"/>
              <a:buChar char="o"/>
            </a:pPr>
            <a:r>
              <a:rPr lang="en-US" sz="1200"/>
              <a:t>Image Processing for walls </a:t>
            </a:r>
          </a:p>
          <a:p>
            <a:pPr marL="285750" indent="-285750">
              <a:buFont typeface="Calibri"/>
              <a:buChar char="-"/>
            </a:pPr>
            <a:endParaRPr lang="en-US" sz="1200"/>
          </a:p>
        </p:txBody>
      </p:sp>
      <p:pic>
        <p:nvPicPr>
          <p:cNvPr id="5" name="Picture 4" descr="A close up of a camera&#10;&#10;Description automatically generated">
            <a:extLst>
              <a:ext uri="{FF2B5EF4-FFF2-40B4-BE49-F238E27FC236}">
                <a16:creationId xmlns:a16="http://schemas.microsoft.com/office/drawing/2014/main" id="{799E6DCD-A939-CBE1-F74D-C02F0271A170}"/>
              </a:ext>
            </a:extLst>
          </p:cNvPr>
          <p:cNvPicPr>
            <a:picLocks noChangeAspect="1"/>
          </p:cNvPicPr>
          <p:nvPr/>
        </p:nvPicPr>
        <p:blipFill>
          <a:blip r:embed="rId2"/>
          <a:stretch>
            <a:fillRect/>
          </a:stretch>
        </p:blipFill>
        <p:spPr>
          <a:xfrm>
            <a:off x="8099323" y="857225"/>
            <a:ext cx="4092678" cy="2230743"/>
          </a:xfrm>
          <a:prstGeom prst="rect">
            <a:avLst/>
          </a:prstGeom>
        </p:spPr>
      </p:pic>
      <p:pic>
        <p:nvPicPr>
          <p:cNvPr id="7" name="Picture 6" descr="A black background with white squares&#10;&#10;Description automatically generated">
            <a:extLst>
              <a:ext uri="{FF2B5EF4-FFF2-40B4-BE49-F238E27FC236}">
                <a16:creationId xmlns:a16="http://schemas.microsoft.com/office/drawing/2014/main" id="{8A85DC87-19D2-FB2B-9313-3FFFB8419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7864" y="3468262"/>
            <a:ext cx="3982637" cy="2848790"/>
          </a:xfrm>
          <a:prstGeom prst="rect">
            <a:avLst/>
          </a:prstGeom>
        </p:spPr>
      </p:pic>
    </p:spTree>
    <p:extLst>
      <p:ext uri="{BB962C8B-B14F-4D97-AF65-F5344CB8AC3E}">
        <p14:creationId xmlns:p14="http://schemas.microsoft.com/office/powerpoint/2010/main" val="1062320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CF120E1A-CCDA-D4C6-AE2B-5AD03AA27E1F}"/>
              </a:ext>
            </a:extLst>
          </p:cNvPr>
          <p:cNvPicPr>
            <a:picLocks noGrp="1" noChangeAspect="1"/>
          </p:cNvPicPr>
          <p:nvPr>
            <p:ph idx="1"/>
          </p:nvPr>
        </p:nvPicPr>
        <p:blipFill>
          <a:blip r:embed="rId2"/>
          <a:stretch>
            <a:fillRect/>
          </a:stretch>
        </p:blipFill>
        <p:spPr>
          <a:xfrm>
            <a:off x="28759" y="1304"/>
            <a:ext cx="12163241" cy="6856696"/>
          </a:xfrm>
        </p:spPr>
      </p:pic>
    </p:spTree>
    <p:extLst>
      <p:ext uri="{BB962C8B-B14F-4D97-AF65-F5344CB8AC3E}">
        <p14:creationId xmlns:p14="http://schemas.microsoft.com/office/powerpoint/2010/main" val="1698848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27841D2D66904DAB5F3584D0B6E4F1" ma:contentTypeVersion="16" ma:contentTypeDescription="Create a new document." ma:contentTypeScope="" ma:versionID="d549173d334e0cc969d260ed5c417b3a">
  <xsd:schema xmlns:xsd="http://www.w3.org/2001/XMLSchema" xmlns:xs="http://www.w3.org/2001/XMLSchema" xmlns:p="http://schemas.microsoft.com/office/2006/metadata/properties" xmlns:ns3="b2c060e2-c2e4-4fc5-b141-335dcf1bf534" xmlns:ns4="fbb09f41-dc44-4b6a-85eb-51e1586591b2" targetNamespace="http://schemas.microsoft.com/office/2006/metadata/properties" ma:root="true" ma:fieldsID="b41e89327ff2840666dc07fd76e0b32b" ns3:_="" ns4:_="">
    <xsd:import namespace="b2c060e2-c2e4-4fc5-b141-335dcf1bf534"/>
    <xsd:import namespace="fbb09f41-dc44-4b6a-85eb-51e1586591b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c060e2-c2e4-4fc5-b141-335dcf1bf5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SystemTags" ma:index="23"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bb09f41-dc44-4b6a-85eb-51e1586591b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b2c060e2-c2e4-4fc5-b141-335dcf1bf53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8A46B1-EB86-48C5-B77E-491715858E94}">
  <ds:schemaRefs>
    <ds:schemaRef ds:uri="b2c060e2-c2e4-4fc5-b141-335dcf1bf534"/>
    <ds:schemaRef ds:uri="fbb09f41-dc44-4b6a-85eb-51e1586591b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7D18E33-9663-49D4-8BA4-0DCE442CE637}">
  <ds:schemaRefs>
    <ds:schemaRef ds:uri="http://schemas.microsoft.com/office/2006/documentManagement/types"/>
    <ds:schemaRef ds:uri="http://purl.org/dc/dcmitype/"/>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purl.org/dc/elements/1.1/"/>
    <ds:schemaRef ds:uri="fbb09f41-dc44-4b6a-85eb-51e1586591b2"/>
    <ds:schemaRef ds:uri="b2c060e2-c2e4-4fc5-b141-335dcf1bf534"/>
    <ds:schemaRef ds:uri="http://www.w3.org/XML/1998/namespace"/>
  </ds:schemaRefs>
</ds:datastoreItem>
</file>

<file path=customXml/itemProps3.xml><?xml version="1.0" encoding="utf-8"?>
<ds:datastoreItem xmlns:ds="http://schemas.openxmlformats.org/officeDocument/2006/customXml" ds:itemID="{B0E28295-EE98-41C9-97AD-98A560C4E1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1744</Words>
  <Application>Microsoft Office PowerPoint</Application>
  <PresentationFormat>Widescreen</PresentationFormat>
  <Paragraphs>170</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Aptos</vt:lpstr>
      <vt:lpstr>Aptos Display</vt:lpstr>
      <vt:lpstr>Arial</vt:lpstr>
      <vt:lpstr>Arial,Sans-Serif</vt:lpstr>
      <vt:lpstr>Calibri</vt:lpstr>
      <vt:lpstr>Courier New</vt:lpstr>
      <vt:lpstr>Wingdings</vt:lpstr>
      <vt:lpstr>Office Theme</vt:lpstr>
      <vt:lpstr>SECON Robot 2025 Detail Design Presentation</vt:lpstr>
      <vt:lpstr>Problem Formulation</vt:lpstr>
      <vt:lpstr>Specifications and Constraints</vt:lpstr>
      <vt:lpstr>Broader Impacts</vt:lpstr>
      <vt:lpstr>Conceptual Solution</vt:lpstr>
      <vt:lpstr>PowerPoint Presentation</vt:lpstr>
      <vt:lpstr>Sensors Subsystem</vt:lpstr>
      <vt:lpstr>Object and Line Detection</vt:lpstr>
      <vt:lpstr>PowerPoint Presentation</vt:lpstr>
      <vt:lpstr>Motor Control Subsystem</vt:lpstr>
      <vt:lpstr>Motor Control Subsystem</vt:lpstr>
      <vt:lpstr>Motor Control Subsystem</vt:lpstr>
      <vt:lpstr>Navigation and Master Control</vt:lpstr>
      <vt:lpstr>Navigation and Master Control</vt:lpstr>
      <vt:lpstr>Contributions</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Moye, Dakota (djmoye43)</dc:creator>
  <cp:lastModifiedBy>Moye, Dakota (djmoye43)</cp:lastModifiedBy>
  <cp:revision>2</cp:revision>
  <dcterms:created xsi:type="dcterms:W3CDTF">2024-12-01T01:15:24Z</dcterms:created>
  <dcterms:modified xsi:type="dcterms:W3CDTF">2025-04-25T13:58:13Z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0x0101008B27841D2D66904DAB5F3584D0B6E4F1</vt:lpwstr>
  </property>
</Properties>
</file>